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0"/>
  </p:notesMasterIdLst>
  <p:sldIdLst>
    <p:sldId id="256" r:id="rId2"/>
    <p:sldId id="257" r:id="rId3"/>
    <p:sldId id="273"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800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8A0592-D0E1-40C2-9AC2-1130FF2906BA}" type="datetimeFigureOut">
              <a:rPr lang="en-US" smtClean="0"/>
              <a:pPr/>
              <a:t>7/31/2011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D54239-C78B-421D-8939-1E20820F943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D54239-C78B-421D-8939-1E20820F943E}"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0EBAA8D-2AE9-484D-97AD-D136926B1132}" type="datetimeFigureOut">
              <a:rPr lang="en-US" smtClean="0"/>
              <a:pPr/>
              <a:t>7/31/2011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CCFA068-B561-4B01-AFBC-A74D29CE542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EBAA8D-2AE9-484D-97AD-D136926B1132}" type="datetimeFigureOut">
              <a:rPr lang="en-US" smtClean="0"/>
              <a:pPr/>
              <a:t>7/31/2011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FA068-B561-4B01-AFBC-A74D29CE54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EBAA8D-2AE9-484D-97AD-D136926B1132}" type="datetimeFigureOut">
              <a:rPr lang="en-US" smtClean="0"/>
              <a:pPr/>
              <a:t>7/31/2011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FA068-B561-4B01-AFBC-A74D29CE54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EBAA8D-2AE9-484D-97AD-D136926B1132}" type="datetimeFigureOut">
              <a:rPr lang="en-US" smtClean="0"/>
              <a:pPr/>
              <a:t>7/31/2011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FA068-B561-4B01-AFBC-A74D29CE54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0EBAA8D-2AE9-484D-97AD-D136926B1132}" type="datetimeFigureOut">
              <a:rPr lang="en-US" smtClean="0"/>
              <a:pPr/>
              <a:t>7/31/2011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FA068-B561-4B01-AFBC-A74D29CE542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0EBAA8D-2AE9-484D-97AD-D136926B1132}" type="datetimeFigureOut">
              <a:rPr lang="en-US" smtClean="0"/>
              <a:pPr/>
              <a:t>7/31/2011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FA068-B561-4B01-AFBC-A74D29CE54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0EBAA8D-2AE9-484D-97AD-D136926B1132}" type="datetimeFigureOut">
              <a:rPr lang="en-US" smtClean="0"/>
              <a:pPr/>
              <a:t>7/31/2011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FA068-B561-4B01-AFBC-A74D29CE54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0EBAA8D-2AE9-484D-97AD-D136926B1132}" type="datetimeFigureOut">
              <a:rPr lang="en-US" smtClean="0"/>
              <a:pPr/>
              <a:t>7/31/2011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FA068-B561-4B01-AFBC-A74D29CE54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EBAA8D-2AE9-484D-97AD-D136926B1132}" type="datetimeFigureOut">
              <a:rPr lang="en-US" smtClean="0"/>
              <a:pPr/>
              <a:t>7/31/2011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FA068-B561-4B01-AFBC-A74D29CE54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0EBAA8D-2AE9-484D-97AD-D136926B1132}" type="datetimeFigureOut">
              <a:rPr lang="en-US" smtClean="0"/>
              <a:pPr/>
              <a:t>7/31/2011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FA068-B561-4B01-AFBC-A74D29CE54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0EBAA8D-2AE9-484D-97AD-D136926B1132}" type="datetimeFigureOut">
              <a:rPr lang="en-US" smtClean="0"/>
              <a:pPr/>
              <a:t>7/31/2011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CCFA068-B561-4B01-AFBC-A74D29CE542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0EBAA8D-2AE9-484D-97AD-D136926B1132}" type="datetimeFigureOut">
              <a:rPr lang="en-US" smtClean="0"/>
              <a:pPr/>
              <a:t>7/31/2011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CCFA068-B561-4B01-AFBC-A74D29CE542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286000"/>
          </a:xfrm>
        </p:spPr>
        <p:txBody>
          <a:bodyPr>
            <a:normAutofit/>
          </a:bodyPr>
          <a:lstStyle/>
          <a:p>
            <a:r>
              <a:rPr lang="en-US" sz="3200" dirty="0" smtClean="0">
                <a:solidFill>
                  <a:schemeClr val="accent5">
                    <a:lumMod val="75000"/>
                  </a:schemeClr>
                </a:solidFill>
                <a:latin typeface="Comic Sans MS" pitchFamily="66" charset="0"/>
              </a:rPr>
              <a:t>Welcome to Junior Kindergarten</a:t>
            </a:r>
            <a:r>
              <a:rPr lang="en-US" sz="3200" dirty="0" smtClean="0">
                <a:latin typeface="Comic Sans MS" pitchFamily="66" charset="0"/>
              </a:rPr>
              <a:t/>
            </a:r>
            <a:br>
              <a:rPr lang="en-US" sz="3200" dirty="0" smtClean="0">
                <a:latin typeface="Comic Sans MS" pitchFamily="66" charset="0"/>
              </a:rPr>
            </a:br>
            <a:r>
              <a:rPr lang="en-US" sz="3200" dirty="0" smtClean="0">
                <a:latin typeface="Comic Sans MS" pitchFamily="66" charset="0"/>
              </a:rPr>
              <a:t>Star Academy </a:t>
            </a:r>
            <a:r>
              <a:rPr lang="en-US" sz="3200" dirty="0" err="1" smtClean="0">
                <a:latin typeface="Comic Sans MS" pitchFamily="66" charset="0"/>
              </a:rPr>
              <a:t>Natomas</a:t>
            </a:r>
            <a:r>
              <a:rPr lang="en-US" sz="3200" dirty="0" smtClean="0">
                <a:latin typeface="Comic Sans MS" pitchFamily="66" charset="0"/>
              </a:rPr>
              <a:t> Charter School</a:t>
            </a:r>
            <a:endParaRPr lang="en-US" sz="3200" dirty="0">
              <a:latin typeface="Comic Sans MS" pitchFamily="66" charset="0"/>
            </a:endParaRPr>
          </a:p>
        </p:txBody>
      </p:sp>
      <p:sp>
        <p:nvSpPr>
          <p:cNvPr id="3" name="Subtitle 2"/>
          <p:cNvSpPr>
            <a:spLocks noGrp="1"/>
          </p:cNvSpPr>
          <p:nvPr>
            <p:ph type="subTitle" idx="1"/>
          </p:nvPr>
        </p:nvSpPr>
        <p:spPr/>
        <p:txBody>
          <a:bodyPr>
            <a:normAutofit/>
          </a:bodyPr>
          <a:lstStyle/>
          <a:p>
            <a:r>
              <a:rPr lang="en-US" sz="2800" dirty="0" smtClean="0">
                <a:solidFill>
                  <a:schemeClr val="tx1">
                    <a:lumMod val="95000"/>
                    <a:lumOff val="5000"/>
                  </a:schemeClr>
                </a:solidFill>
              </a:rPr>
              <a:t>Yvonne Hermosillo</a:t>
            </a:r>
          </a:p>
          <a:p>
            <a:r>
              <a:rPr lang="en-US" sz="2800" dirty="0" smtClean="0"/>
              <a:t>yhermosillo@natomas.k12.ca.us</a:t>
            </a:r>
            <a:endParaRPr lang="en-US" sz="2800" dirty="0"/>
          </a:p>
        </p:txBody>
      </p:sp>
      <p:sp>
        <p:nvSpPr>
          <p:cNvPr id="4" name="5-Point Star 3"/>
          <p:cNvSpPr/>
          <p:nvPr/>
        </p:nvSpPr>
        <p:spPr>
          <a:xfrm>
            <a:off x="762000" y="3048000"/>
            <a:ext cx="2209800" cy="19050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5" name="5-Point Star 4"/>
          <p:cNvSpPr/>
          <p:nvPr/>
        </p:nvSpPr>
        <p:spPr>
          <a:xfrm>
            <a:off x="7848600" y="685800"/>
            <a:ext cx="914400" cy="914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B050"/>
                </a:solidFill>
              </a:rPr>
              <a:t>Behavior Expectations</a:t>
            </a:r>
            <a:endParaRPr lang="en-US" dirty="0">
              <a:solidFill>
                <a:srgbClr val="00B050"/>
              </a:solidFill>
            </a:endParaRPr>
          </a:p>
        </p:txBody>
      </p:sp>
      <p:sp>
        <p:nvSpPr>
          <p:cNvPr id="3" name="Content Placeholder 2"/>
          <p:cNvSpPr>
            <a:spLocks noGrp="1"/>
          </p:cNvSpPr>
          <p:nvPr>
            <p:ph idx="1"/>
          </p:nvPr>
        </p:nvSpPr>
        <p:spPr/>
        <p:txBody>
          <a:bodyPr/>
          <a:lstStyle/>
          <a:p>
            <a:r>
              <a:rPr lang="en-US" dirty="0" smtClean="0"/>
              <a:t>Be respectful</a:t>
            </a:r>
          </a:p>
          <a:p>
            <a:r>
              <a:rPr lang="en-US" dirty="0" smtClean="0"/>
              <a:t>Be safe</a:t>
            </a:r>
          </a:p>
          <a:p>
            <a:r>
              <a:rPr lang="en-US" dirty="0" smtClean="0"/>
              <a:t>Be responsible </a:t>
            </a:r>
          </a:p>
          <a:p>
            <a:r>
              <a:rPr lang="en-US" dirty="0" smtClean="0"/>
              <a:t>Be a good listener</a:t>
            </a:r>
          </a:p>
          <a:p>
            <a:r>
              <a:rPr lang="en-US" dirty="0" smtClean="0"/>
              <a:t>Be ready to learn everyday </a:t>
            </a:r>
            <a:r>
              <a:rPr lang="en-US" dirty="0" smtClean="0">
                <a:sym typeface="Wingdings" pitchFamily="2" charset="2"/>
              </a:rPr>
              <a:t></a:t>
            </a:r>
          </a:p>
          <a:p>
            <a:pPr>
              <a:buNone/>
            </a:pPr>
            <a:r>
              <a:rPr lang="en-US" dirty="0" smtClean="0">
                <a:sym typeface="Wingdings" pitchFamily="2" charset="2"/>
              </a:rPr>
              <a:t>* Please note that your child will have specific behaviors in the classroom and it will be posted in plain sight</a:t>
            </a:r>
          </a:p>
          <a:p>
            <a:endParaRPr lang="en-US" dirty="0"/>
          </a:p>
        </p:txBody>
      </p:sp>
      <p:sp>
        <p:nvSpPr>
          <p:cNvPr id="4" name="5-Point Star 3"/>
          <p:cNvSpPr/>
          <p:nvPr/>
        </p:nvSpPr>
        <p:spPr>
          <a:xfrm>
            <a:off x="762000" y="838200"/>
            <a:ext cx="914400" cy="914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C00000"/>
                </a:solidFill>
              </a:rPr>
              <a:t>Discipline</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t>1</a:t>
            </a:r>
            <a:r>
              <a:rPr lang="en-US" baseline="30000" dirty="0" smtClean="0"/>
              <a:t>st</a:t>
            </a:r>
            <a:r>
              <a:rPr lang="en-US" dirty="0" smtClean="0"/>
              <a:t> time- Warning </a:t>
            </a:r>
          </a:p>
          <a:p>
            <a:r>
              <a:rPr lang="en-US" dirty="0" smtClean="0"/>
              <a:t>2</a:t>
            </a:r>
            <a:r>
              <a:rPr lang="en-US" baseline="30000" dirty="0" smtClean="0"/>
              <a:t>nd</a:t>
            </a:r>
            <a:r>
              <a:rPr lang="en-US" dirty="0" smtClean="0"/>
              <a:t> time- Time out/talk with teacher</a:t>
            </a:r>
          </a:p>
          <a:p>
            <a:r>
              <a:rPr lang="en-US" dirty="0" smtClean="0"/>
              <a:t>3</a:t>
            </a:r>
            <a:r>
              <a:rPr lang="en-US" baseline="30000" dirty="0" smtClean="0"/>
              <a:t>rd</a:t>
            </a:r>
            <a:r>
              <a:rPr lang="en-US" dirty="0" smtClean="0"/>
              <a:t> time- Recess taken away/talk with teacher and review of classroom rules and expectations/Parent call home</a:t>
            </a:r>
          </a:p>
          <a:p>
            <a:r>
              <a:rPr lang="en-US" dirty="0" smtClean="0"/>
              <a:t>4</a:t>
            </a:r>
            <a:r>
              <a:rPr lang="en-US" baseline="30000" dirty="0" smtClean="0"/>
              <a:t>th</a:t>
            </a:r>
            <a:r>
              <a:rPr lang="en-US" dirty="0" smtClean="0"/>
              <a:t> time- Parent meeting, develop plan  </a:t>
            </a:r>
          </a:p>
          <a:p>
            <a:endParaRPr lang="en-US" dirty="0" smtClean="0"/>
          </a:p>
          <a:p>
            <a:r>
              <a:rPr lang="en-US" dirty="0" smtClean="0"/>
              <a:t>Chronic misbehavior-  Meeting with parent, teacher, and administrator</a:t>
            </a:r>
            <a:endParaRPr lang="en-US" dirty="0"/>
          </a:p>
        </p:txBody>
      </p:sp>
      <p:sp>
        <p:nvSpPr>
          <p:cNvPr id="4" name="5-Point Star 3"/>
          <p:cNvSpPr/>
          <p:nvPr/>
        </p:nvSpPr>
        <p:spPr>
          <a:xfrm>
            <a:off x="2209800" y="914400"/>
            <a:ext cx="914400" cy="914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7030A0"/>
                </a:solidFill>
              </a:rPr>
              <a:t>Rewards</a:t>
            </a:r>
            <a:r>
              <a:rPr lang="en-US" dirty="0" smtClean="0"/>
              <a:t> </a:t>
            </a:r>
            <a:endParaRPr lang="en-US" dirty="0"/>
          </a:p>
        </p:txBody>
      </p:sp>
      <p:sp>
        <p:nvSpPr>
          <p:cNvPr id="3" name="Content Placeholder 2"/>
          <p:cNvSpPr>
            <a:spLocks noGrp="1"/>
          </p:cNvSpPr>
          <p:nvPr>
            <p:ph idx="1"/>
          </p:nvPr>
        </p:nvSpPr>
        <p:spPr>
          <a:solidFill>
            <a:schemeClr val="accent2">
              <a:lumMod val="60000"/>
              <a:lumOff val="40000"/>
            </a:schemeClr>
          </a:solidFill>
        </p:spPr>
        <p:txBody>
          <a:bodyPr/>
          <a:lstStyle/>
          <a:p>
            <a:r>
              <a:rPr lang="en-US" u="sng" dirty="0" smtClean="0"/>
              <a:t>Individual</a:t>
            </a:r>
          </a:p>
          <a:p>
            <a:r>
              <a:rPr lang="en-US" dirty="0" smtClean="0"/>
              <a:t>Sticker reward system </a:t>
            </a:r>
          </a:p>
          <a:p>
            <a:r>
              <a:rPr lang="en-US" dirty="0" smtClean="0"/>
              <a:t>Special privileges </a:t>
            </a:r>
          </a:p>
          <a:p>
            <a:r>
              <a:rPr lang="en-US" dirty="0" smtClean="0"/>
              <a:t>Positive note/phone call home</a:t>
            </a:r>
          </a:p>
          <a:p>
            <a:endParaRPr lang="en-US" dirty="0" smtClean="0"/>
          </a:p>
          <a:p>
            <a:r>
              <a:rPr lang="en-US" u="sng" dirty="0" smtClean="0"/>
              <a:t>Class</a:t>
            </a:r>
          </a:p>
          <a:p>
            <a:r>
              <a:rPr lang="en-US" dirty="0" smtClean="0"/>
              <a:t>Game day</a:t>
            </a:r>
          </a:p>
          <a:p>
            <a:r>
              <a:rPr lang="en-US" dirty="0" smtClean="0"/>
              <a:t>Class party</a:t>
            </a:r>
          </a:p>
          <a:p>
            <a:r>
              <a:rPr lang="en-US" dirty="0" smtClean="0"/>
              <a:t>Fun day</a:t>
            </a:r>
          </a:p>
          <a:p>
            <a:pPr>
              <a:buNone/>
            </a:pPr>
            <a:endParaRPr lang="en-US" u="sng" dirty="0" smtClean="0"/>
          </a:p>
          <a:p>
            <a:endParaRPr lang="en-US" dirty="0" smtClean="0"/>
          </a:p>
          <a:p>
            <a:endParaRPr lang="en-US" dirty="0"/>
          </a:p>
        </p:txBody>
      </p:sp>
      <p:sp>
        <p:nvSpPr>
          <p:cNvPr id="4" name="5-Point Star 3"/>
          <p:cNvSpPr/>
          <p:nvPr/>
        </p:nvSpPr>
        <p:spPr>
          <a:xfrm>
            <a:off x="2362200" y="914400"/>
            <a:ext cx="914400" cy="914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2">
                    <a:lumMod val="75000"/>
                  </a:schemeClr>
                </a:solidFill>
              </a:rPr>
              <a:t>How to Earn Rewards</a:t>
            </a:r>
            <a:endParaRPr lang="en-US" dirty="0">
              <a:solidFill>
                <a:schemeClr val="tx2">
                  <a:lumMod val="75000"/>
                </a:schemeClr>
              </a:solidFill>
            </a:endParaRPr>
          </a:p>
        </p:txBody>
      </p:sp>
      <p:sp>
        <p:nvSpPr>
          <p:cNvPr id="3" name="Content Placeholder 2"/>
          <p:cNvSpPr>
            <a:spLocks noGrp="1"/>
          </p:cNvSpPr>
          <p:nvPr>
            <p:ph idx="1"/>
          </p:nvPr>
        </p:nvSpPr>
        <p:spPr/>
        <p:txBody>
          <a:bodyPr/>
          <a:lstStyle/>
          <a:p>
            <a:r>
              <a:rPr lang="en-US" dirty="0" smtClean="0"/>
              <a:t>Bringing folders to class everyday</a:t>
            </a:r>
          </a:p>
          <a:p>
            <a:pPr>
              <a:buNone/>
            </a:pPr>
            <a:endParaRPr lang="en-US" dirty="0" smtClean="0"/>
          </a:p>
          <a:p>
            <a:r>
              <a:rPr lang="en-US" dirty="0" smtClean="0"/>
              <a:t>Following classroom rules (staying on task, responsibility of self, independent work)</a:t>
            </a:r>
          </a:p>
          <a:p>
            <a:pPr>
              <a:buNone/>
            </a:pPr>
            <a:endParaRPr lang="en-US" dirty="0" smtClean="0"/>
          </a:p>
          <a:p>
            <a:r>
              <a:rPr lang="en-US" dirty="0" smtClean="0"/>
              <a:t>Showing random acts of kindness to others</a:t>
            </a:r>
          </a:p>
          <a:p>
            <a:endParaRPr lang="en-US" dirty="0" smtClean="0"/>
          </a:p>
          <a:p>
            <a:endParaRPr lang="en-US" dirty="0" smtClean="0"/>
          </a:p>
          <a:p>
            <a:endParaRPr lang="en-US" dirty="0"/>
          </a:p>
        </p:txBody>
      </p:sp>
      <p:sp>
        <p:nvSpPr>
          <p:cNvPr id="4" name="5-Point Star 3"/>
          <p:cNvSpPr/>
          <p:nvPr/>
        </p:nvSpPr>
        <p:spPr>
          <a:xfrm>
            <a:off x="838200" y="838200"/>
            <a:ext cx="914400" cy="914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B050"/>
                </a:solidFill>
              </a:rPr>
              <a:t>Volunteer Information</a:t>
            </a:r>
            <a:endParaRPr lang="en-US" dirty="0">
              <a:solidFill>
                <a:srgbClr val="00B050"/>
              </a:solidFill>
            </a:endParaRPr>
          </a:p>
        </p:txBody>
      </p:sp>
      <p:sp>
        <p:nvSpPr>
          <p:cNvPr id="3" name="Content Placeholder 2"/>
          <p:cNvSpPr>
            <a:spLocks noGrp="1"/>
          </p:cNvSpPr>
          <p:nvPr>
            <p:ph idx="1"/>
          </p:nvPr>
        </p:nvSpPr>
        <p:spPr/>
        <p:txBody>
          <a:bodyPr/>
          <a:lstStyle/>
          <a:p>
            <a:r>
              <a:rPr lang="en-US" dirty="0" smtClean="0"/>
              <a:t>30 hours minimum</a:t>
            </a:r>
          </a:p>
          <a:p>
            <a:pPr>
              <a:buNone/>
            </a:pPr>
            <a:endParaRPr lang="en-US" dirty="0" smtClean="0"/>
          </a:p>
          <a:p>
            <a:r>
              <a:rPr lang="en-US" dirty="0" smtClean="0"/>
              <a:t>Will take an availability survey- ways to earn volunteer hours</a:t>
            </a:r>
          </a:p>
          <a:p>
            <a:pPr>
              <a:buNone/>
            </a:pPr>
            <a:endParaRPr lang="en-US" dirty="0" smtClean="0"/>
          </a:p>
          <a:p>
            <a:r>
              <a:rPr lang="en-US" dirty="0" smtClean="0"/>
              <a:t>Additional information will be available at Back to School Night </a:t>
            </a:r>
            <a:r>
              <a:rPr lang="en-US" dirty="0" smtClean="0">
                <a:sym typeface="Wingdings" pitchFamily="2" charset="2"/>
              </a:rPr>
              <a:t></a:t>
            </a:r>
            <a:endParaRPr lang="en-US" dirty="0"/>
          </a:p>
        </p:txBody>
      </p:sp>
      <p:sp>
        <p:nvSpPr>
          <p:cNvPr id="4" name="5-Point Star 3"/>
          <p:cNvSpPr/>
          <p:nvPr/>
        </p:nvSpPr>
        <p:spPr>
          <a:xfrm>
            <a:off x="762000" y="838200"/>
            <a:ext cx="914400" cy="914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Snack </a:t>
            </a:r>
            <a:endParaRPr lang="en-US" dirty="0"/>
          </a:p>
        </p:txBody>
      </p:sp>
      <p:sp>
        <p:nvSpPr>
          <p:cNvPr id="3" name="Content Placeholder 2"/>
          <p:cNvSpPr>
            <a:spLocks noGrp="1"/>
          </p:cNvSpPr>
          <p:nvPr>
            <p:ph idx="1"/>
          </p:nvPr>
        </p:nvSpPr>
        <p:spPr/>
        <p:txBody>
          <a:bodyPr/>
          <a:lstStyle/>
          <a:p>
            <a:r>
              <a:rPr lang="en-US" dirty="0" smtClean="0"/>
              <a:t>Snack schedule- each student will provide snack for the class once a month (a list will be provided)</a:t>
            </a:r>
          </a:p>
          <a:p>
            <a:r>
              <a:rPr lang="en-US" dirty="0" smtClean="0"/>
              <a:t>What kind of snacks?</a:t>
            </a:r>
          </a:p>
          <a:p>
            <a:r>
              <a:rPr lang="en-US" dirty="0" smtClean="0"/>
              <a:t>Healthy snacks - fruits, vegetables, healthy bars, crackers, etc.</a:t>
            </a:r>
          </a:p>
          <a:p>
            <a:r>
              <a:rPr lang="en-US" dirty="0" smtClean="0"/>
              <a:t>Please no candy, chips, or foods with no nutritional value</a:t>
            </a:r>
          </a:p>
          <a:p>
            <a:r>
              <a:rPr lang="en-US" dirty="0" smtClean="0"/>
              <a:t>Please let me know of any food allergies</a:t>
            </a:r>
          </a:p>
          <a:p>
            <a:r>
              <a:rPr lang="en-US" dirty="0" smtClean="0"/>
              <a:t>Water bottle - only water please, no sugar drinks</a:t>
            </a:r>
            <a:endParaRPr lang="en-US" dirty="0"/>
          </a:p>
        </p:txBody>
      </p:sp>
      <p:sp>
        <p:nvSpPr>
          <p:cNvPr id="4" name="5-Point Star 3"/>
          <p:cNvSpPr/>
          <p:nvPr/>
        </p:nvSpPr>
        <p:spPr>
          <a:xfrm>
            <a:off x="2743200" y="914400"/>
            <a:ext cx="914400" cy="914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solidFill>
                  <a:srgbClr val="7030A0"/>
                </a:solidFill>
              </a:rPr>
              <a:t>School Attire</a:t>
            </a:r>
            <a:endParaRPr lang="en-US" sz="3600" dirty="0">
              <a:solidFill>
                <a:srgbClr val="7030A0"/>
              </a:solidFill>
            </a:endParaRPr>
          </a:p>
        </p:txBody>
      </p:sp>
      <p:sp>
        <p:nvSpPr>
          <p:cNvPr id="3" name="Content Placeholder 2"/>
          <p:cNvSpPr>
            <a:spLocks noGrp="1"/>
          </p:cNvSpPr>
          <p:nvPr>
            <p:ph idx="1"/>
          </p:nvPr>
        </p:nvSpPr>
        <p:spPr/>
        <p:txBody>
          <a:bodyPr/>
          <a:lstStyle/>
          <a:p>
            <a:r>
              <a:rPr lang="en-US" dirty="0" smtClean="0">
                <a:latin typeface="+mj-lt"/>
              </a:rPr>
              <a:t>Please review uniform policies that have been provided by Star Academy</a:t>
            </a:r>
          </a:p>
          <a:p>
            <a:pPr>
              <a:buNone/>
            </a:pPr>
            <a:endParaRPr lang="en-US" dirty="0" smtClean="0">
              <a:latin typeface="+mj-lt"/>
            </a:endParaRPr>
          </a:p>
          <a:p>
            <a:r>
              <a:rPr lang="en-US" dirty="0" smtClean="0">
                <a:latin typeface="+mj-lt"/>
              </a:rPr>
              <a:t>Uniforms must be worn everyday unless otherwise stated (free dress days)</a:t>
            </a:r>
          </a:p>
          <a:p>
            <a:pPr>
              <a:buNone/>
            </a:pPr>
            <a:endParaRPr lang="en-US" dirty="0" smtClean="0">
              <a:latin typeface="+mj-lt"/>
            </a:endParaRPr>
          </a:p>
          <a:p>
            <a:r>
              <a:rPr lang="en-US" dirty="0" smtClean="0">
                <a:latin typeface="+mj-lt"/>
              </a:rPr>
              <a:t>Any questions about school uniforms and/or policies of the school uniform code?</a:t>
            </a:r>
          </a:p>
          <a:p>
            <a:endParaRPr lang="en-US" dirty="0" smtClean="0"/>
          </a:p>
          <a:p>
            <a:endParaRPr lang="en-US" dirty="0"/>
          </a:p>
        </p:txBody>
      </p:sp>
      <p:sp>
        <p:nvSpPr>
          <p:cNvPr id="4" name="5-Point Star 3"/>
          <p:cNvSpPr/>
          <p:nvPr/>
        </p:nvSpPr>
        <p:spPr>
          <a:xfrm>
            <a:off x="1905000" y="914400"/>
            <a:ext cx="914400" cy="914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B050"/>
                </a:solidFill>
              </a:rPr>
              <a:t>Holidays/Activities</a:t>
            </a:r>
            <a:r>
              <a:rPr lang="en-US" dirty="0" smtClean="0"/>
              <a:t> </a:t>
            </a:r>
            <a:endParaRPr lang="en-US" dirty="0"/>
          </a:p>
        </p:txBody>
      </p:sp>
      <p:sp>
        <p:nvSpPr>
          <p:cNvPr id="3" name="Content Placeholder 2"/>
          <p:cNvSpPr>
            <a:spLocks noGrp="1"/>
          </p:cNvSpPr>
          <p:nvPr>
            <p:ph idx="1"/>
          </p:nvPr>
        </p:nvSpPr>
        <p:spPr/>
        <p:txBody>
          <a:bodyPr/>
          <a:lstStyle/>
          <a:p>
            <a:r>
              <a:rPr lang="en-US" dirty="0" smtClean="0"/>
              <a:t>I will be planning a variety of holiday activities around the traditional holidays throughout the school year.  If you do not want your child to participate in these kinds of activities (religious or other reasons) please let me know as soon as possible. Please provide the reason in writing. I will make other arrangements for your child during these holiday activities. </a:t>
            </a:r>
            <a:endParaRPr lang="en-US" dirty="0"/>
          </a:p>
        </p:txBody>
      </p:sp>
      <p:sp>
        <p:nvSpPr>
          <p:cNvPr id="4" name="5-Point Star 3"/>
          <p:cNvSpPr/>
          <p:nvPr/>
        </p:nvSpPr>
        <p:spPr>
          <a:xfrm>
            <a:off x="1219200" y="914400"/>
            <a:ext cx="914400" cy="914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rgbClr val="C00000"/>
                </a:solidFill>
              </a:rPr>
              <a:t>Wrap Up</a:t>
            </a:r>
            <a:endParaRPr lang="en-US" dirty="0">
              <a:solidFill>
                <a:srgbClr val="C00000"/>
              </a:solidFill>
            </a:endParaRPr>
          </a:p>
        </p:txBody>
      </p:sp>
      <p:sp>
        <p:nvSpPr>
          <p:cNvPr id="3" name="Content Placeholder 2"/>
          <p:cNvSpPr>
            <a:spLocks noGrp="1"/>
          </p:cNvSpPr>
          <p:nvPr>
            <p:ph idx="1"/>
          </p:nvPr>
        </p:nvSpPr>
        <p:spPr>
          <a:solidFill>
            <a:schemeClr val="accent2">
              <a:lumMod val="60000"/>
              <a:lumOff val="40000"/>
            </a:schemeClr>
          </a:solidFill>
        </p:spPr>
        <p:txBody>
          <a:bodyPr>
            <a:normAutofit fontScale="85000" lnSpcReduction="20000"/>
          </a:bodyPr>
          <a:lstStyle/>
          <a:p>
            <a:r>
              <a:rPr lang="en-US" dirty="0" smtClean="0"/>
              <a:t>I am so thrilled to have met all of you and I know we will have a amazing and memorable year together! </a:t>
            </a:r>
            <a:r>
              <a:rPr lang="en-US" dirty="0" smtClean="0">
                <a:sym typeface="Wingdings" pitchFamily="2" charset="2"/>
              </a:rPr>
              <a:t></a:t>
            </a:r>
          </a:p>
          <a:p>
            <a:endParaRPr lang="en-US" dirty="0" smtClean="0">
              <a:sym typeface="Wingdings" pitchFamily="2" charset="2"/>
            </a:endParaRPr>
          </a:p>
          <a:p>
            <a:r>
              <a:rPr lang="en-US" dirty="0" smtClean="0">
                <a:sym typeface="Wingdings" pitchFamily="2" charset="2"/>
              </a:rPr>
              <a:t>Please remember to look at my website for updates and important information-</a:t>
            </a:r>
          </a:p>
          <a:p>
            <a:r>
              <a:rPr lang="en-US" dirty="0" smtClean="0">
                <a:sym typeface="Wingdings" pitchFamily="2" charset="2"/>
              </a:rPr>
              <a:t>yvonnehermosillo.weebly.com </a:t>
            </a:r>
          </a:p>
          <a:p>
            <a:endParaRPr lang="en-US" dirty="0" smtClean="0">
              <a:sym typeface="Wingdings" pitchFamily="2" charset="2"/>
            </a:endParaRPr>
          </a:p>
          <a:p>
            <a:r>
              <a:rPr lang="en-US" dirty="0" smtClean="0">
                <a:sym typeface="Wingdings" pitchFamily="2" charset="2"/>
              </a:rPr>
              <a:t>Become familiar with it and </a:t>
            </a:r>
            <a:r>
              <a:rPr lang="en-US" dirty="0" smtClean="0">
                <a:sym typeface="Wingdings" pitchFamily="2" charset="2"/>
              </a:rPr>
              <a:t>l</a:t>
            </a:r>
            <a:r>
              <a:rPr lang="en-US" dirty="0" smtClean="0">
                <a:sym typeface="Wingdings" pitchFamily="2" charset="2"/>
              </a:rPr>
              <a:t>et me know if you have any problems</a:t>
            </a:r>
          </a:p>
          <a:p>
            <a:endParaRPr lang="en-US" dirty="0" smtClean="0">
              <a:sym typeface="Wingdings" pitchFamily="2" charset="2"/>
            </a:endParaRPr>
          </a:p>
          <a:p>
            <a:r>
              <a:rPr lang="en-US" dirty="0" smtClean="0">
                <a:sym typeface="Wingdings" pitchFamily="2" charset="2"/>
              </a:rPr>
              <a:t>I would like to invite you to ask any questions and/or </a:t>
            </a:r>
            <a:r>
              <a:rPr lang="en-US" dirty="0" smtClean="0">
                <a:sym typeface="Wingdings" pitchFamily="2" charset="2"/>
              </a:rPr>
              <a:t>comments</a:t>
            </a:r>
          </a:p>
          <a:p>
            <a:pPr>
              <a:buNone/>
            </a:pPr>
            <a:endParaRPr lang="en-US" dirty="0" smtClean="0">
              <a:sym typeface="Wingdings" pitchFamily="2" charset="2"/>
            </a:endParaRPr>
          </a:p>
          <a:p>
            <a:r>
              <a:rPr lang="en-US" dirty="0" smtClean="0">
                <a:sym typeface="Wingdings" pitchFamily="2" charset="2"/>
              </a:rPr>
              <a:t>Thank you!</a:t>
            </a:r>
            <a:endParaRPr lang="en-US" dirty="0"/>
          </a:p>
        </p:txBody>
      </p:sp>
      <p:sp>
        <p:nvSpPr>
          <p:cNvPr id="4" name="5-Point Star 3"/>
          <p:cNvSpPr/>
          <p:nvPr/>
        </p:nvSpPr>
        <p:spPr>
          <a:xfrm>
            <a:off x="2362200" y="914400"/>
            <a:ext cx="914400" cy="914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pPr algn="ctr"/>
            <a:r>
              <a:rPr lang="en-US" dirty="0" smtClean="0">
                <a:solidFill>
                  <a:schemeClr val="accent4">
                    <a:lumMod val="50000"/>
                  </a:schemeClr>
                </a:solidFill>
              </a:rPr>
              <a:t/>
            </a:r>
            <a:br>
              <a:rPr lang="en-US" dirty="0" smtClean="0">
                <a:solidFill>
                  <a:schemeClr val="accent4">
                    <a:lumMod val="50000"/>
                  </a:schemeClr>
                </a:solidFill>
              </a:rPr>
            </a:br>
            <a:r>
              <a:rPr lang="en-US" dirty="0" smtClean="0">
                <a:solidFill>
                  <a:schemeClr val="accent4">
                    <a:lumMod val="50000"/>
                  </a:schemeClr>
                </a:solidFill>
              </a:rPr>
              <a:t>Communication</a:t>
            </a:r>
            <a:br>
              <a:rPr lang="en-US" dirty="0" smtClean="0">
                <a:solidFill>
                  <a:schemeClr val="accent4">
                    <a:lumMod val="50000"/>
                  </a:schemeClr>
                </a:solidFill>
              </a:rPr>
            </a:br>
            <a:endParaRPr lang="en-US" dirty="0">
              <a:solidFill>
                <a:schemeClr val="accent4">
                  <a:lumMod val="50000"/>
                </a:schemeClr>
              </a:solidFill>
            </a:endParaRPr>
          </a:p>
        </p:txBody>
      </p:sp>
      <p:sp>
        <p:nvSpPr>
          <p:cNvPr id="3" name="Content Placeholder 2"/>
          <p:cNvSpPr>
            <a:spLocks noGrp="1"/>
          </p:cNvSpPr>
          <p:nvPr>
            <p:ph idx="1"/>
          </p:nvPr>
        </p:nvSpPr>
        <p:spPr>
          <a:xfrm>
            <a:off x="304800" y="1905000"/>
            <a:ext cx="8229600" cy="4389120"/>
          </a:xfrm>
        </p:spPr>
        <p:style>
          <a:lnRef idx="1">
            <a:schemeClr val="accent3"/>
          </a:lnRef>
          <a:fillRef idx="3">
            <a:schemeClr val="accent3"/>
          </a:fillRef>
          <a:effectRef idx="2">
            <a:schemeClr val="accent3"/>
          </a:effectRef>
          <a:fontRef idx="minor">
            <a:schemeClr val="lt1"/>
          </a:fontRef>
        </p:style>
        <p:txBody>
          <a:bodyPr/>
          <a:lstStyle/>
          <a:p>
            <a:pPr>
              <a:buNone/>
            </a:pPr>
            <a:r>
              <a:rPr lang="en-US" dirty="0" smtClean="0">
                <a:solidFill>
                  <a:schemeClr val="tx1">
                    <a:lumMod val="95000"/>
                    <a:lumOff val="5000"/>
                  </a:schemeClr>
                </a:solidFill>
              </a:rPr>
              <a:t>* It is important for us to work together as a team to ensure your child’s success in the classroom. </a:t>
            </a:r>
          </a:p>
          <a:p>
            <a:endParaRPr lang="en-US" dirty="0" smtClean="0">
              <a:solidFill>
                <a:schemeClr val="tx1">
                  <a:lumMod val="95000"/>
                  <a:lumOff val="5000"/>
                </a:schemeClr>
              </a:solidFill>
            </a:endParaRPr>
          </a:p>
          <a:p>
            <a:r>
              <a:rPr lang="en-US" dirty="0" smtClean="0">
                <a:solidFill>
                  <a:schemeClr val="tx1">
                    <a:lumMod val="95000"/>
                    <a:lumOff val="5000"/>
                  </a:schemeClr>
                </a:solidFill>
              </a:rPr>
              <a:t>Here are the ways that we can communicate together this year:</a:t>
            </a:r>
          </a:p>
          <a:p>
            <a:r>
              <a:rPr lang="en-US" dirty="0" smtClean="0">
                <a:solidFill>
                  <a:schemeClr val="tx1">
                    <a:lumMod val="95000"/>
                    <a:lumOff val="5000"/>
                  </a:schemeClr>
                </a:solidFill>
              </a:rPr>
              <a:t>Email</a:t>
            </a:r>
          </a:p>
          <a:p>
            <a:r>
              <a:rPr lang="en-US" dirty="0" smtClean="0">
                <a:solidFill>
                  <a:schemeClr val="tx1">
                    <a:lumMod val="95000"/>
                    <a:lumOff val="5000"/>
                  </a:schemeClr>
                </a:solidFill>
              </a:rPr>
              <a:t>Phone</a:t>
            </a:r>
          </a:p>
          <a:p>
            <a:r>
              <a:rPr lang="en-US" dirty="0" smtClean="0">
                <a:solidFill>
                  <a:schemeClr val="tx1">
                    <a:lumMod val="95000"/>
                    <a:lumOff val="5000"/>
                  </a:schemeClr>
                </a:solidFill>
              </a:rPr>
              <a:t>Send notes in student folders</a:t>
            </a:r>
            <a:endParaRPr lang="en-US" dirty="0">
              <a:solidFill>
                <a:schemeClr val="tx1">
                  <a:lumMod val="95000"/>
                  <a:lumOff val="5000"/>
                </a:schemeClr>
              </a:solidFill>
            </a:endParaRPr>
          </a:p>
        </p:txBody>
      </p:sp>
      <p:sp>
        <p:nvSpPr>
          <p:cNvPr id="4" name="5-Point Star 3"/>
          <p:cNvSpPr/>
          <p:nvPr/>
        </p:nvSpPr>
        <p:spPr>
          <a:xfrm>
            <a:off x="1676400" y="457200"/>
            <a:ext cx="914400" cy="914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solidFill>
                  <a:srgbClr val="7030A0"/>
                </a:solidFill>
              </a:rPr>
              <a:t>Weebly</a:t>
            </a:r>
            <a:endParaRPr lang="en-US" dirty="0">
              <a:solidFill>
                <a:srgbClr val="7030A0"/>
              </a:solidFill>
            </a:endParaRPr>
          </a:p>
        </p:txBody>
      </p:sp>
      <p:sp>
        <p:nvSpPr>
          <p:cNvPr id="3" name="Content Placeholder 2"/>
          <p:cNvSpPr>
            <a:spLocks noGrp="1"/>
          </p:cNvSpPr>
          <p:nvPr>
            <p:ph idx="1"/>
          </p:nvPr>
        </p:nvSpPr>
        <p:spPr/>
        <p:txBody>
          <a:bodyPr>
            <a:normAutofit fontScale="92500" lnSpcReduction="10000"/>
          </a:bodyPr>
          <a:lstStyle/>
          <a:p>
            <a:r>
              <a:rPr lang="en-US" dirty="0" smtClean="0"/>
              <a:t>To make life easier I have designed a webpage where you will find a lot of important information such as:</a:t>
            </a:r>
          </a:p>
          <a:p>
            <a:r>
              <a:rPr lang="en-US" dirty="0" smtClean="0"/>
              <a:t>Weekly newsletters</a:t>
            </a:r>
          </a:p>
          <a:p>
            <a:r>
              <a:rPr lang="en-US" dirty="0" smtClean="0"/>
              <a:t>Updates</a:t>
            </a:r>
          </a:p>
          <a:p>
            <a:r>
              <a:rPr lang="en-US" dirty="0" smtClean="0"/>
              <a:t>Information</a:t>
            </a:r>
          </a:p>
          <a:p>
            <a:r>
              <a:rPr lang="en-US" dirty="0" smtClean="0"/>
              <a:t>Pictures</a:t>
            </a:r>
          </a:p>
          <a:p>
            <a:pPr>
              <a:buNone/>
            </a:pPr>
            <a:endParaRPr lang="en-US" dirty="0" smtClean="0"/>
          </a:p>
          <a:p>
            <a:pPr>
              <a:buNone/>
            </a:pPr>
            <a:r>
              <a:rPr lang="en-US" dirty="0" smtClean="0"/>
              <a:t>It can be found at- yvonnehermosillo.weebly.com</a:t>
            </a:r>
          </a:p>
          <a:p>
            <a:pPr>
              <a:buNone/>
            </a:pPr>
            <a:r>
              <a:rPr lang="en-US" dirty="0" smtClean="0">
                <a:solidFill>
                  <a:srgbClr val="002060"/>
                </a:solidFill>
              </a:rPr>
              <a:t>* Please note- The site is still in progress but is viewable so feel free to look at it! I will protect it with a password soon but all of you will be notified when I set it</a:t>
            </a:r>
            <a:endParaRPr lang="en-US" dirty="0" smtClean="0">
              <a:solidFill>
                <a:srgbClr val="002060"/>
              </a:solidFill>
            </a:endParaRPr>
          </a:p>
        </p:txBody>
      </p:sp>
      <p:sp>
        <p:nvSpPr>
          <p:cNvPr id="4" name="5-Point Star 3"/>
          <p:cNvSpPr/>
          <p:nvPr/>
        </p:nvSpPr>
        <p:spPr>
          <a:xfrm>
            <a:off x="2590800" y="914400"/>
            <a:ext cx="914400" cy="914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School Schedule</a:t>
            </a:r>
            <a:endParaRPr lang="en-US" dirty="0"/>
          </a:p>
        </p:txBody>
      </p:sp>
      <p:sp>
        <p:nvSpPr>
          <p:cNvPr id="3" name="Content Placeholder 2"/>
          <p:cNvSpPr>
            <a:spLocks noGrp="1"/>
          </p:cNvSpPr>
          <p:nvPr>
            <p:ph idx="1"/>
          </p:nvPr>
        </p:nvSpPr>
        <p:spPr/>
        <p:txBody>
          <a:bodyPr/>
          <a:lstStyle/>
          <a:p>
            <a:r>
              <a:rPr lang="en-US" dirty="0" smtClean="0">
                <a:latin typeface="Comic Sans MS" pitchFamily="66" charset="0"/>
              </a:rPr>
              <a:t>School will be held from:</a:t>
            </a:r>
          </a:p>
          <a:p>
            <a:r>
              <a:rPr lang="en-US" dirty="0" smtClean="0">
                <a:latin typeface="Comic Sans MS" pitchFamily="66" charset="0"/>
              </a:rPr>
              <a:t>12:00pm-3:30pm</a:t>
            </a:r>
          </a:p>
          <a:p>
            <a:endParaRPr lang="en-US" dirty="0" smtClean="0">
              <a:latin typeface="Comic Sans MS" pitchFamily="66" charset="0"/>
            </a:endParaRPr>
          </a:p>
          <a:p>
            <a:r>
              <a:rPr lang="en-US" dirty="0" smtClean="0">
                <a:latin typeface="Comic Sans MS" pitchFamily="66" charset="0"/>
              </a:rPr>
              <a:t>Students will be marked tardy if they arrive after 12:00pm (If you know you are going to be late, please call)</a:t>
            </a:r>
          </a:p>
          <a:p>
            <a:endParaRPr lang="en-US" dirty="0" smtClean="0">
              <a:latin typeface="Comic Sans MS" pitchFamily="66" charset="0"/>
            </a:endParaRPr>
          </a:p>
          <a:p>
            <a:r>
              <a:rPr lang="en-US" dirty="0" smtClean="0">
                <a:latin typeface="Comic Sans MS" pitchFamily="66" charset="0"/>
              </a:rPr>
              <a:t>If absent please call the absent hotline and it will be sent to Star Academy</a:t>
            </a:r>
            <a:endParaRPr lang="en-US" dirty="0">
              <a:latin typeface="Comic Sans MS" pitchFamily="66" charset="0"/>
            </a:endParaRPr>
          </a:p>
        </p:txBody>
      </p:sp>
      <p:sp>
        <p:nvSpPr>
          <p:cNvPr id="4" name="5-Point Star 3"/>
          <p:cNvSpPr/>
          <p:nvPr/>
        </p:nvSpPr>
        <p:spPr>
          <a:xfrm>
            <a:off x="1219200" y="914400"/>
            <a:ext cx="914400" cy="914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C00000"/>
                </a:solidFill>
              </a:rPr>
              <a:t>Child Drop-off</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t>Please drop off your child in the cafeteria between 11:50-11:55am</a:t>
            </a:r>
          </a:p>
          <a:p>
            <a:pPr>
              <a:buNone/>
            </a:pPr>
            <a:endParaRPr lang="en-US" dirty="0" smtClean="0"/>
          </a:p>
          <a:p>
            <a:r>
              <a:rPr lang="en-US" dirty="0" smtClean="0"/>
              <a:t>There will be a designated area for your child to line up and wait to be escorted to class</a:t>
            </a:r>
          </a:p>
          <a:p>
            <a:pPr>
              <a:buNone/>
            </a:pPr>
            <a:endParaRPr lang="en-US" dirty="0" smtClean="0"/>
          </a:p>
          <a:p>
            <a:r>
              <a:rPr lang="en-US" dirty="0" smtClean="0"/>
              <a:t>Please no playing</a:t>
            </a:r>
          </a:p>
          <a:p>
            <a:endParaRPr lang="en-US" dirty="0" smtClean="0"/>
          </a:p>
          <a:p>
            <a:r>
              <a:rPr lang="en-US" dirty="0" smtClean="0"/>
              <a:t>There will be no supervision prior to 11:50am</a:t>
            </a:r>
          </a:p>
          <a:p>
            <a:pPr>
              <a:buNone/>
            </a:pPr>
            <a:endParaRPr lang="en-US" dirty="0"/>
          </a:p>
        </p:txBody>
      </p:sp>
      <p:sp>
        <p:nvSpPr>
          <p:cNvPr id="4" name="5-Point Star 3"/>
          <p:cNvSpPr/>
          <p:nvPr/>
        </p:nvSpPr>
        <p:spPr>
          <a:xfrm>
            <a:off x="1524000" y="914400"/>
            <a:ext cx="914400" cy="914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B050"/>
                </a:solidFill>
              </a:rPr>
              <a:t>Child Pick-Up</a:t>
            </a:r>
            <a:endParaRPr lang="en-US" dirty="0">
              <a:solidFill>
                <a:srgbClr val="00B050"/>
              </a:solidFill>
            </a:endParaRPr>
          </a:p>
        </p:txBody>
      </p:sp>
      <p:sp>
        <p:nvSpPr>
          <p:cNvPr id="3" name="Content Placeholder 2"/>
          <p:cNvSpPr>
            <a:spLocks noGrp="1"/>
          </p:cNvSpPr>
          <p:nvPr>
            <p:ph idx="1"/>
          </p:nvPr>
        </p:nvSpPr>
        <p:spPr/>
        <p:txBody>
          <a:bodyPr/>
          <a:lstStyle/>
          <a:p>
            <a:r>
              <a:rPr lang="en-US" dirty="0" smtClean="0"/>
              <a:t>Please pick up your child in the designated area</a:t>
            </a:r>
          </a:p>
          <a:p>
            <a:pPr>
              <a:buNone/>
            </a:pPr>
            <a:endParaRPr lang="en-US" dirty="0" smtClean="0"/>
          </a:p>
          <a:p>
            <a:r>
              <a:rPr lang="en-US" dirty="0" smtClean="0"/>
              <a:t>No supervision after 3:30pm</a:t>
            </a:r>
          </a:p>
          <a:p>
            <a:pPr>
              <a:buNone/>
            </a:pPr>
            <a:endParaRPr lang="en-US" dirty="0" smtClean="0"/>
          </a:p>
          <a:p>
            <a:r>
              <a:rPr lang="en-US" dirty="0" smtClean="0"/>
              <a:t>Please note that I will not be able to check my email during instructional time but I will respond as soon as possible</a:t>
            </a:r>
          </a:p>
          <a:p>
            <a:pPr>
              <a:buNone/>
            </a:pPr>
            <a:endParaRPr lang="en-US" dirty="0" smtClean="0"/>
          </a:p>
          <a:p>
            <a:r>
              <a:rPr lang="en-US" dirty="0" smtClean="0"/>
              <a:t>Note - Please make sure emergency forms are updated</a:t>
            </a:r>
          </a:p>
        </p:txBody>
      </p:sp>
      <p:sp>
        <p:nvSpPr>
          <p:cNvPr id="4" name="5-Point Star 3"/>
          <p:cNvSpPr/>
          <p:nvPr/>
        </p:nvSpPr>
        <p:spPr>
          <a:xfrm>
            <a:off x="1752600" y="838200"/>
            <a:ext cx="914400" cy="914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2">
                    <a:lumMod val="50000"/>
                  </a:schemeClr>
                </a:solidFill>
              </a:rPr>
              <a:t>Daily Schedule</a:t>
            </a:r>
            <a:endParaRPr lang="en-US" dirty="0">
              <a:solidFill>
                <a:schemeClr val="tx2">
                  <a:lumMod val="50000"/>
                </a:schemeClr>
              </a:solidFill>
            </a:endParaRPr>
          </a:p>
        </p:txBody>
      </p:sp>
      <p:sp>
        <p:nvSpPr>
          <p:cNvPr id="3" name="Content Placeholder 2"/>
          <p:cNvSpPr>
            <a:spLocks noGrp="1"/>
          </p:cNvSpPr>
          <p:nvPr>
            <p:ph idx="1"/>
          </p:nvPr>
        </p:nvSpPr>
        <p:spPr>
          <a:solidFill>
            <a:schemeClr val="accent3">
              <a:lumMod val="60000"/>
              <a:lumOff val="40000"/>
            </a:schemeClr>
          </a:solidFill>
        </p:spPr>
        <p:txBody>
          <a:bodyPr>
            <a:normAutofit lnSpcReduction="10000"/>
          </a:bodyPr>
          <a:lstStyle/>
          <a:p>
            <a:r>
              <a:rPr lang="en-US" dirty="0" smtClean="0"/>
              <a:t>11:50am-11:55am- drop off</a:t>
            </a:r>
          </a:p>
          <a:p>
            <a:r>
              <a:rPr lang="en-US" dirty="0" smtClean="0"/>
              <a:t>12:00pm-12:30pm- carpet time, Hello, days of the week/months of the year</a:t>
            </a:r>
          </a:p>
          <a:p>
            <a:r>
              <a:rPr lang="en-US" dirty="0" smtClean="0"/>
              <a:t>12:30pm-1:30pm- stations time</a:t>
            </a:r>
          </a:p>
          <a:p>
            <a:r>
              <a:rPr lang="en-US" dirty="0" smtClean="0"/>
              <a:t>1:30pm-1:45pm- recess/ 1:50pm-2:00pm-snack</a:t>
            </a:r>
          </a:p>
          <a:p>
            <a:r>
              <a:rPr lang="en-US" dirty="0" smtClean="0"/>
              <a:t>2:05pm-2:20pm- story time at carpet</a:t>
            </a:r>
          </a:p>
          <a:p>
            <a:r>
              <a:rPr lang="en-US" dirty="0" smtClean="0"/>
              <a:t>2:25pm-3:25pm- activity/stations time </a:t>
            </a:r>
          </a:p>
          <a:p>
            <a:r>
              <a:rPr lang="en-US" dirty="0" smtClean="0"/>
              <a:t>3:15pm-gather back on carpet, review day, song, and what is coming up for the next day</a:t>
            </a:r>
          </a:p>
          <a:p>
            <a:r>
              <a:rPr lang="en-US" dirty="0" smtClean="0"/>
              <a:t>3:25pm- line up for dismissal</a:t>
            </a:r>
          </a:p>
          <a:p>
            <a:endParaRPr lang="en-US" dirty="0"/>
          </a:p>
        </p:txBody>
      </p:sp>
      <p:sp>
        <p:nvSpPr>
          <p:cNvPr id="4" name="5-Point Star 3"/>
          <p:cNvSpPr/>
          <p:nvPr/>
        </p:nvSpPr>
        <p:spPr>
          <a:xfrm>
            <a:off x="1676400" y="838200"/>
            <a:ext cx="914400" cy="914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C00000"/>
                </a:solidFill>
              </a:rPr>
              <a:t>Absences</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t>Average daily attendance (ADA)</a:t>
            </a:r>
          </a:p>
          <a:p>
            <a:r>
              <a:rPr lang="en-US" dirty="0" smtClean="0"/>
              <a:t>Please keep your child home if the following symptoms occur: vomiting, fever, diarrhea, pink eye, lice, etc. </a:t>
            </a:r>
          </a:p>
          <a:p>
            <a:r>
              <a:rPr lang="en-US" dirty="0" smtClean="0"/>
              <a:t>24 hours symptom free</a:t>
            </a:r>
          </a:p>
          <a:p>
            <a:r>
              <a:rPr lang="en-US" dirty="0" smtClean="0"/>
              <a:t>Call absent hotline </a:t>
            </a:r>
          </a:p>
          <a:p>
            <a:r>
              <a:rPr lang="en-US" dirty="0" smtClean="0"/>
              <a:t>Please send a note upon return </a:t>
            </a:r>
          </a:p>
          <a:p>
            <a:pPr>
              <a:buNone/>
            </a:pPr>
            <a:endParaRPr lang="en-US" dirty="0"/>
          </a:p>
        </p:txBody>
      </p:sp>
      <p:sp>
        <p:nvSpPr>
          <p:cNvPr id="4" name="5-Point Star 3"/>
          <p:cNvSpPr/>
          <p:nvPr/>
        </p:nvSpPr>
        <p:spPr>
          <a:xfrm>
            <a:off x="2286000" y="914400"/>
            <a:ext cx="914400" cy="914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7030A0"/>
                </a:solidFill>
              </a:rPr>
              <a:t>Medical Appointments/Vacations</a:t>
            </a:r>
            <a:endParaRPr lang="en-US" dirty="0">
              <a:solidFill>
                <a:srgbClr val="7030A0"/>
              </a:solidFill>
            </a:endParaRPr>
          </a:p>
        </p:txBody>
      </p:sp>
      <p:sp>
        <p:nvSpPr>
          <p:cNvPr id="3" name="Content Placeholder 2"/>
          <p:cNvSpPr>
            <a:spLocks noGrp="1"/>
          </p:cNvSpPr>
          <p:nvPr>
            <p:ph idx="1"/>
          </p:nvPr>
        </p:nvSpPr>
        <p:spPr/>
        <p:txBody>
          <a:bodyPr/>
          <a:lstStyle/>
          <a:p>
            <a:r>
              <a:rPr lang="en-US" dirty="0" smtClean="0"/>
              <a:t>Please schedule appointments and family vacations/trips on non-school days </a:t>
            </a:r>
          </a:p>
          <a:p>
            <a:r>
              <a:rPr lang="en-US" dirty="0" smtClean="0"/>
              <a:t>Emergencies- Excused</a:t>
            </a:r>
          </a:p>
          <a:p>
            <a:r>
              <a:rPr lang="en-US" dirty="0" smtClean="0"/>
              <a:t>Please see school calendar</a:t>
            </a:r>
          </a:p>
          <a:p>
            <a:endParaRPr lang="en-US" dirty="0" smtClean="0"/>
          </a:p>
          <a:p>
            <a:pPr>
              <a:buNone/>
            </a:pPr>
            <a:r>
              <a:rPr lang="en-US" dirty="0" smtClean="0"/>
              <a:t>*It is important for your child to be in class and not miss out on daily lessons. </a:t>
            </a:r>
          </a:p>
          <a:p>
            <a:pPr>
              <a:buNone/>
            </a:pPr>
            <a:endParaRPr lang="en-US" dirty="0"/>
          </a:p>
        </p:txBody>
      </p:sp>
      <p:sp>
        <p:nvSpPr>
          <p:cNvPr id="4" name="5-Point Star 3"/>
          <p:cNvSpPr/>
          <p:nvPr/>
        </p:nvSpPr>
        <p:spPr>
          <a:xfrm>
            <a:off x="3886200" y="304800"/>
            <a:ext cx="914400" cy="914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287</TotalTime>
  <Words>795</Words>
  <Application>Microsoft Office PowerPoint</Application>
  <PresentationFormat>On-screen Show (4:3)</PresentationFormat>
  <Paragraphs>128</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Welcome to Junior Kindergarten Star Academy Natomas Charter School</vt:lpstr>
      <vt:lpstr> Communication </vt:lpstr>
      <vt:lpstr>Weebly</vt:lpstr>
      <vt:lpstr>School Schedule</vt:lpstr>
      <vt:lpstr>Child Drop-off</vt:lpstr>
      <vt:lpstr>Child Pick-Up</vt:lpstr>
      <vt:lpstr>Daily Schedule</vt:lpstr>
      <vt:lpstr>Absences</vt:lpstr>
      <vt:lpstr>Medical Appointments/Vacations</vt:lpstr>
      <vt:lpstr>Behavior Expectations</vt:lpstr>
      <vt:lpstr>Discipline</vt:lpstr>
      <vt:lpstr>Rewards </vt:lpstr>
      <vt:lpstr>How to Earn Rewards</vt:lpstr>
      <vt:lpstr>Volunteer Information</vt:lpstr>
      <vt:lpstr>Snack </vt:lpstr>
      <vt:lpstr>School Attire</vt:lpstr>
      <vt:lpstr>Holidays/Activities </vt:lpstr>
      <vt:lpstr>Wrap Up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Junior Kindergarten Star Academy Natomas Charter School</dc:title>
  <dc:creator>MY</dc:creator>
  <cp:lastModifiedBy>Judy B</cp:lastModifiedBy>
  <cp:revision>61</cp:revision>
  <dcterms:created xsi:type="dcterms:W3CDTF">2011-07-31T17:47:25Z</dcterms:created>
  <dcterms:modified xsi:type="dcterms:W3CDTF">2011-08-01T06:58:46Z</dcterms:modified>
</cp:coreProperties>
</file>