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3" r:id="rId8"/>
    <p:sldId id="260" r:id="rId9"/>
    <p:sldId id="264" r:id="rId10"/>
    <p:sldId id="265" r:id="rId11"/>
    <p:sldId id="266" r:id="rId12"/>
    <p:sldId id="267" r:id="rId13"/>
    <p:sldId id="268" r:id="rId14"/>
    <p:sldId id="269" r:id="rId15"/>
    <p:sldId id="273" r:id="rId16"/>
    <p:sldId id="270" r:id="rId17"/>
    <p:sldId id="271"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C21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96" autoAdjust="0"/>
    <p:restoredTop sz="94660"/>
  </p:normalViewPr>
  <p:slideViewPr>
    <p:cSldViewPr>
      <p:cViewPr varScale="1">
        <p:scale>
          <a:sx n="69" d="100"/>
          <a:sy n="69" d="100"/>
        </p:scale>
        <p:origin x="-145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648CA6C3-0539-475B-BD9B-1119FFD2433E}" type="datetimeFigureOut">
              <a:rPr lang="en-US" smtClean="0"/>
              <a:pPr/>
              <a:t>8/25/2011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FCEB67A0-83C0-4EE8-A836-8D001648373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8CA6C3-0539-475B-BD9B-1119FFD2433E}" type="datetimeFigureOut">
              <a:rPr lang="en-US" smtClean="0"/>
              <a:pPr/>
              <a:t>8/25/2011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EB67A0-83C0-4EE8-A836-8D00164837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8CA6C3-0539-475B-BD9B-1119FFD2433E}" type="datetimeFigureOut">
              <a:rPr lang="en-US" smtClean="0"/>
              <a:pPr/>
              <a:t>8/25/2011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EB67A0-83C0-4EE8-A836-8D00164837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648CA6C3-0539-475B-BD9B-1119FFD2433E}" type="datetimeFigureOut">
              <a:rPr lang="en-US" smtClean="0"/>
              <a:pPr/>
              <a:t>8/25/2011</a:t>
            </a:fld>
            <a:endParaRPr lang="en-US"/>
          </a:p>
        </p:txBody>
      </p:sp>
      <p:sp>
        <p:nvSpPr>
          <p:cNvPr id="9" name="Slide Number Placeholder 8"/>
          <p:cNvSpPr>
            <a:spLocks noGrp="1"/>
          </p:cNvSpPr>
          <p:nvPr>
            <p:ph type="sldNum" sz="quarter" idx="15"/>
          </p:nvPr>
        </p:nvSpPr>
        <p:spPr/>
        <p:txBody>
          <a:bodyPr rtlCol="0"/>
          <a:lstStyle/>
          <a:p>
            <a:fld id="{FCEB67A0-83C0-4EE8-A836-8D001648373F}"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48CA6C3-0539-475B-BD9B-1119FFD2433E}" type="datetimeFigureOut">
              <a:rPr lang="en-US" smtClean="0"/>
              <a:pPr/>
              <a:t>8/25/2011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FCEB67A0-83C0-4EE8-A836-8D001648373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48CA6C3-0539-475B-BD9B-1119FFD2433E}" type="datetimeFigureOut">
              <a:rPr lang="en-US" smtClean="0"/>
              <a:pPr/>
              <a:t>8/25/2011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EB67A0-83C0-4EE8-A836-8D001648373F}"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48CA6C3-0539-475B-BD9B-1119FFD2433E}" type="datetimeFigureOut">
              <a:rPr lang="en-US" smtClean="0"/>
              <a:pPr/>
              <a:t>8/25/2011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EB67A0-83C0-4EE8-A836-8D001648373F}"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48CA6C3-0539-475B-BD9B-1119FFD2433E}" type="datetimeFigureOut">
              <a:rPr lang="en-US" smtClean="0"/>
              <a:pPr/>
              <a:t>8/25/2011</a:t>
            </a:fld>
            <a:endParaRPr lang="en-US"/>
          </a:p>
        </p:txBody>
      </p:sp>
      <p:sp>
        <p:nvSpPr>
          <p:cNvPr id="7" name="Slide Number Placeholder 6"/>
          <p:cNvSpPr>
            <a:spLocks noGrp="1"/>
          </p:cNvSpPr>
          <p:nvPr>
            <p:ph type="sldNum" sz="quarter" idx="11"/>
          </p:nvPr>
        </p:nvSpPr>
        <p:spPr/>
        <p:txBody>
          <a:bodyPr rtlCol="0"/>
          <a:lstStyle/>
          <a:p>
            <a:fld id="{FCEB67A0-83C0-4EE8-A836-8D001648373F}"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8CA6C3-0539-475B-BD9B-1119FFD2433E}" type="datetimeFigureOut">
              <a:rPr lang="en-US" smtClean="0"/>
              <a:pPr/>
              <a:t>8/25/2011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EB67A0-83C0-4EE8-A836-8D00164837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648CA6C3-0539-475B-BD9B-1119FFD2433E}" type="datetimeFigureOut">
              <a:rPr lang="en-US" smtClean="0"/>
              <a:pPr/>
              <a:t>8/25/2011</a:t>
            </a:fld>
            <a:endParaRPr lang="en-US"/>
          </a:p>
        </p:txBody>
      </p:sp>
      <p:sp>
        <p:nvSpPr>
          <p:cNvPr id="22" name="Slide Number Placeholder 21"/>
          <p:cNvSpPr>
            <a:spLocks noGrp="1"/>
          </p:cNvSpPr>
          <p:nvPr>
            <p:ph type="sldNum" sz="quarter" idx="15"/>
          </p:nvPr>
        </p:nvSpPr>
        <p:spPr/>
        <p:txBody>
          <a:bodyPr rtlCol="0"/>
          <a:lstStyle/>
          <a:p>
            <a:fld id="{FCEB67A0-83C0-4EE8-A836-8D001648373F}"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48CA6C3-0539-475B-BD9B-1119FFD2433E}" type="datetimeFigureOut">
              <a:rPr lang="en-US" smtClean="0"/>
              <a:pPr/>
              <a:t>8/25/2011</a:t>
            </a:fld>
            <a:endParaRPr lang="en-US"/>
          </a:p>
        </p:txBody>
      </p:sp>
      <p:sp>
        <p:nvSpPr>
          <p:cNvPr id="18" name="Slide Number Placeholder 17"/>
          <p:cNvSpPr>
            <a:spLocks noGrp="1"/>
          </p:cNvSpPr>
          <p:nvPr>
            <p:ph type="sldNum" sz="quarter" idx="11"/>
          </p:nvPr>
        </p:nvSpPr>
        <p:spPr/>
        <p:txBody>
          <a:bodyPr rtlCol="0"/>
          <a:lstStyle/>
          <a:p>
            <a:fld id="{FCEB67A0-83C0-4EE8-A836-8D001648373F}"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48CA6C3-0539-475B-BD9B-1119FFD2433E}" type="datetimeFigureOut">
              <a:rPr lang="en-US" smtClean="0"/>
              <a:pPr/>
              <a:t>8/25/2011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CEB67A0-83C0-4EE8-A836-8D001648373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Welcome to Back to School Night!</a:t>
            </a:r>
            <a:endParaRPr lang="en-US" dirty="0"/>
          </a:p>
        </p:txBody>
      </p:sp>
      <p:sp>
        <p:nvSpPr>
          <p:cNvPr id="3" name="Subtitle 2"/>
          <p:cNvSpPr>
            <a:spLocks noGrp="1"/>
          </p:cNvSpPr>
          <p:nvPr>
            <p:ph type="subTitle" idx="1"/>
          </p:nvPr>
        </p:nvSpPr>
        <p:spPr/>
        <p:txBody>
          <a:bodyPr/>
          <a:lstStyle/>
          <a:p>
            <a:r>
              <a:rPr lang="en-US" dirty="0" smtClean="0"/>
              <a:t>Junior Kindergarten </a:t>
            </a:r>
          </a:p>
          <a:p>
            <a:r>
              <a:rPr lang="en-US" dirty="0" smtClean="0"/>
              <a:t>Miss H.</a:t>
            </a:r>
          </a:p>
          <a:p>
            <a:r>
              <a:rPr lang="en-US" dirty="0" smtClean="0"/>
              <a:t>Room 1</a:t>
            </a:r>
            <a:endParaRPr lang="en-US" dirty="0"/>
          </a:p>
        </p:txBody>
      </p:sp>
      <p:sp>
        <p:nvSpPr>
          <p:cNvPr id="4" name="5-Point Star 3"/>
          <p:cNvSpPr/>
          <p:nvPr/>
        </p:nvSpPr>
        <p:spPr>
          <a:xfrm>
            <a:off x="4038600" y="762000"/>
            <a:ext cx="2438400" cy="2438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Point Star 5"/>
          <p:cNvSpPr/>
          <p:nvPr/>
        </p:nvSpPr>
        <p:spPr>
          <a:xfrm>
            <a:off x="7086600" y="175260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5-Point Star 6"/>
          <p:cNvSpPr/>
          <p:nvPr/>
        </p:nvSpPr>
        <p:spPr>
          <a:xfrm>
            <a:off x="2514600" y="175260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5-Point Star 7"/>
          <p:cNvSpPr/>
          <p:nvPr/>
        </p:nvSpPr>
        <p:spPr>
          <a:xfrm>
            <a:off x="6705600" y="510540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609600"/>
            <a:ext cx="6172200" cy="1447800"/>
          </a:xfrm>
        </p:spPr>
        <p:txBody>
          <a:bodyPr/>
          <a:lstStyle/>
          <a:p>
            <a:pPr algn="ctr"/>
            <a:r>
              <a:rPr lang="en-US" dirty="0" smtClean="0"/>
              <a:t>Star Folders</a:t>
            </a:r>
            <a:endParaRPr lang="en-US" dirty="0"/>
          </a:p>
        </p:txBody>
      </p:sp>
      <p:sp>
        <p:nvSpPr>
          <p:cNvPr id="3" name="Subtitle 2"/>
          <p:cNvSpPr>
            <a:spLocks noGrp="1"/>
          </p:cNvSpPr>
          <p:nvPr>
            <p:ph type="subTitle" idx="1"/>
          </p:nvPr>
        </p:nvSpPr>
        <p:spPr>
          <a:xfrm>
            <a:off x="2286000" y="2438400"/>
            <a:ext cx="6172200" cy="3936522"/>
          </a:xfrm>
          <a:solidFill>
            <a:schemeClr val="accent3">
              <a:lumMod val="40000"/>
              <a:lumOff val="60000"/>
            </a:schemeClr>
          </a:solidFill>
        </p:spPr>
        <p:txBody>
          <a:bodyPr>
            <a:normAutofit/>
          </a:bodyPr>
          <a:lstStyle/>
          <a:p>
            <a:r>
              <a:rPr lang="en-US" dirty="0" smtClean="0"/>
              <a:t>-Please check your students Star folders everyday, I send out important information, student work, and notes. </a:t>
            </a:r>
          </a:p>
          <a:p>
            <a:endParaRPr lang="en-US" dirty="0" smtClean="0"/>
          </a:p>
          <a:p>
            <a:r>
              <a:rPr lang="en-US" dirty="0" smtClean="0"/>
              <a:t>-Please remind students to bring them back everyday! It is there responsibility to bring them back and put into the folder basket </a:t>
            </a:r>
            <a:r>
              <a:rPr lang="en-US" dirty="0" smtClean="0">
                <a:sym typeface="Wingdings" pitchFamily="2" charset="2"/>
              </a:rPr>
              <a:t> Plus they earn a sticker reward for everyday they bring it to go towards a prize! </a:t>
            </a:r>
          </a:p>
          <a:p>
            <a:endParaRPr lang="en-US" dirty="0" smtClean="0">
              <a:sym typeface="Wingdings" pitchFamily="2" charset="2"/>
            </a:endParaRPr>
          </a:p>
          <a:p>
            <a:r>
              <a:rPr lang="en-US" dirty="0" smtClean="0">
                <a:sym typeface="Wingdings" pitchFamily="2" charset="2"/>
              </a:rPr>
              <a:t>-School phone number and my room number are located on the front for your convenience.  (sick, running late, etc.)</a:t>
            </a:r>
            <a:endParaRPr lang="en-US" dirty="0"/>
          </a:p>
        </p:txBody>
      </p:sp>
      <p:sp>
        <p:nvSpPr>
          <p:cNvPr id="4" name="5-Point Star 3"/>
          <p:cNvSpPr/>
          <p:nvPr/>
        </p:nvSpPr>
        <p:spPr>
          <a:xfrm>
            <a:off x="4800600" y="53340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609600"/>
            <a:ext cx="6172200" cy="1447800"/>
          </a:xfrm>
        </p:spPr>
        <p:txBody>
          <a:bodyPr/>
          <a:lstStyle/>
          <a:p>
            <a:pPr algn="ctr"/>
            <a:r>
              <a:rPr lang="en-US" dirty="0" smtClean="0"/>
              <a:t>Lunch/Snack</a:t>
            </a:r>
            <a:endParaRPr lang="en-US" dirty="0"/>
          </a:p>
        </p:txBody>
      </p:sp>
      <p:sp>
        <p:nvSpPr>
          <p:cNvPr id="3" name="Subtitle 2"/>
          <p:cNvSpPr>
            <a:spLocks noGrp="1"/>
          </p:cNvSpPr>
          <p:nvPr>
            <p:ph type="subTitle" idx="1"/>
          </p:nvPr>
        </p:nvSpPr>
        <p:spPr>
          <a:xfrm>
            <a:off x="2209800" y="2667000"/>
            <a:ext cx="6172200" cy="3200400"/>
          </a:xfrm>
        </p:spPr>
        <p:txBody>
          <a:bodyPr>
            <a:normAutofit fontScale="77500" lnSpcReduction="20000"/>
          </a:bodyPr>
          <a:lstStyle/>
          <a:p>
            <a:r>
              <a:rPr lang="en-US" dirty="0" smtClean="0"/>
              <a:t>-If you would like to have lunch with your child please arrive at 11:00am during lunch hour.</a:t>
            </a:r>
          </a:p>
          <a:p>
            <a:endParaRPr lang="en-US" dirty="0" smtClean="0"/>
          </a:p>
          <a:p>
            <a:r>
              <a:rPr lang="en-US" dirty="0" smtClean="0"/>
              <a:t>-If you would like to purchase lunch please pay at front desk, a card with each student’s name is located at the front desk as well (you can put any amount on the student’s card) </a:t>
            </a:r>
          </a:p>
          <a:p>
            <a:endParaRPr lang="en-US" dirty="0" smtClean="0"/>
          </a:p>
          <a:p>
            <a:r>
              <a:rPr lang="en-US" dirty="0" smtClean="0"/>
              <a:t>-Snack- By popular vote we will be doing 20 snacks (non-perishable) for every student to make up for the remainder weeks in the months. To accommodate maybe on days when you want to bring in fruits or veggies please donate non-perishable food items?  </a:t>
            </a:r>
          </a:p>
          <a:p>
            <a:endParaRPr lang="en-US" dirty="0" smtClean="0"/>
          </a:p>
          <a:p>
            <a:r>
              <a:rPr lang="en-US" dirty="0" smtClean="0"/>
              <a:t>*Please note: I will create the snack schedule and send out via email/</a:t>
            </a:r>
            <a:r>
              <a:rPr lang="en-US" dirty="0" err="1" smtClean="0"/>
              <a:t>weebly</a:t>
            </a:r>
            <a:r>
              <a:rPr lang="en-US" dirty="0" smtClean="0"/>
              <a:t> website no later than Friday August 26th</a:t>
            </a:r>
            <a:endParaRPr lang="en-US" dirty="0"/>
          </a:p>
        </p:txBody>
      </p:sp>
      <p:sp>
        <p:nvSpPr>
          <p:cNvPr id="4" name="5-Point Star 3"/>
          <p:cNvSpPr/>
          <p:nvPr/>
        </p:nvSpPr>
        <p:spPr>
          <a:xfrm>
            <a:off x="4876800" y="53340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533400"/>
            <a:ext cx="6172200" cy="1295400"/>
          </a:xfrm>
        </p:spPr>
        <p:txBody>
          <a:bodyPr/>
          <a:lstStyle/>
          <a:p>
            <a:pPr algn="ctr"/>
            <a:r>
              <a:rPr lang="en-US" dirty="0" smtClean="0"/>
              <a:t>Parent Volunteers</a:t>
            </a:r>
            <a:endParaRPr lang="en-US" dirty="0"/>
          </a:p>
        </p:txBody>
      </p:sp>
      <p:sp>
        <p:nvSpPr>
          <p:cNvPr id="3" name="Subtitle 2"/>
          <p:cNvSpPr>
            <a:spLocks noGrp="1"/>
          </p:cNvSpPr>
          <p:nvPr>
            <p:ph type="subTitle" idx="1"/>
          </p:nvPr>
        </p:nvSpPr>
        <p:spPr>
          <a:xfrm>
            <a:off x="2286000" y="2286000"/>
            <a:ext cx="6172200" cy="4088922"/>
          </a:xfrm>
          <a:solidFill>
            <a:schemeClr val="accent3">
              <a:lumMod val="40000"/>
              <a:lumOff val="60000"/>
            </a:schemeClr>
          </a:solidFill>
        </p:spPr>
        <p:txBody>
          <a:bodyPr/>
          <a:lstStyle/>
          <a:p>
            <a:pPr>
              <a:buFontTx/>
              <a:buChar char="-"/>
            </a:pPr>
            <a:r>
              <a:rPr lang="en-US" dirty="0" smtClean="0"/>
              <a:t>The calendar to sign up for volunteers can be found at the front desk</a:t>
            </a:r>
          </a:p>
          <a:p>
            <a:pPr>
              <a:buFontTx/>
              <a:buChar char="-"/>
            </a:pPr>
            <a:endParaRPr lang="en-US" dirty="0" smtClean="0"/>
          </a:p>
          <a:p>
            <a:pPr>
              <a:buFontTx/>
              <a:buChar char="-"/>
            </a:pPr>
            <a:r>
              <a:rPr lang="en-US" dirty="0" smtClean="0"/>
              <a:t>I need the most help between 12:30-1:30pm and 2:40-3:15pm (stations time)</a:t>
            </a:r>
          </a:p>
          <a:p>
            <a:pPr>
              <a:buFontTx/>
              <a:buChar char="-"/>
            </a:pPr>
            <a:endParaRPr lang="en-US" dirty="0" smtClean="0"/>
          </a:p>
          <a:p>
            <a:pPr>
              <a:buFontTx/>
              <a:buChar char="-"/>
            </a:pPr>
            <a:r>
              <a:rPr lang="en-US" dirty="0" smtClean="0"/>
              <a:t>-I will have work that can be done at home, </a:t>
            </a:r>
            <a:r>
              <a:rPr lang="en-US" dirty="0" err="1" smtClean="0"/>
              <a:t>ie</a:t>
            </a:r>
            <a:r>
              <a:rPr lang="en-US" dirty="0" smtClean="0"/>
              <a:t>: cutting, gluing, stapling, sorting, etc. </a:t>
            </a:r>
          </a:p>
          <a:p>
            <a:pPr>
              <a:buFontTx/>
              <a:buChar char="-"/>
            </a:pPr>
            <a:endParaRPr lang="en-US" dirty="0" smtClean="0"/>
          </a:p>
          <a:p>
            <a:r>
              <a:rPr lang="en-US" dirty="0" smtClean="0"/>
              <a:t>-The purple volunteer sheets can be found at the front desk (Please fill out, put in students Star folders and I will sign them)</a:t>
            </a:r>
          </a:p>
          <a:p>
            <a:pPr>
              <a:buFontTx/>
              <a:buChar char="-"/>
            </a:pPr>
            <a:endParaRPr lang="en-US" dirty="0"/>
          </a:p>
        </p:txBody>
      </p:sp>
      <p:sp>
        <p:nvSpPr>
          <p:cNvPr id="4" name="5-Point Star 3"/>
          <p:cNvSpPr/>
          <p:nvPr/>
        </p:nvSpPr>
        <p:spPr>
          <a:xfrm>
            <a:off x="4800600" y="38100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609600"/>
            <a:ext cx="6172200" cy="1295400"/>
          </a:xfrm>
        </p:spPr>
        <p:txBody>
          <a:bodyPr/>
          <a:lstStyle/>
          <a:p>
            <a:pPr algn="ctr"/>
            <a:r>
              <a:rPr lang="en-US" dirty="0" smtClean="0"/>
              <a:t>Star of the Week </a:t>
            </a:r>
            <a:endParaRPr lang="en-US" dirty="0"/>
          </a:p>
        </p:txBody>
      </p:sp>
      <p:sp>
        <p:nvSpPr>
          <p:cNvPr id="3" name="Subtitle 2"/>
          <p:cNvSpPr>
            <a:spLocks noGrp="1"/>
          </p:cNvSpPr>
          <p:nvPr>
            <p:ph type="subTitle" idx="1"/>
          </p:nvPr>
        </p:nvSpPr>
        <p:spPr>
          <a:xfrm>
            <a:off x="2286000" y="2286000"/>
            <a:ext cx="6172200" cy="4088922"/>
          </a:xfrm>
        </p:spPr>
        <p:txBody>
          <a:bodyPr>
            <a:normAutofit fontScale="92500" lnSpcReduction="10000"/>
          </a:bodyPr>
          <a:lstStyle/>
          <a:p>
            <a:pPr>
              <a:buFontTx/>
              <a:buChar char="-"/>
            </a:pPr>
            <a:r>
              <a:rPr lang="en-US" dirty="0" smtClean="0"/>
              <a:t>Each student will have the opportunity to be the star of the week.</a:t>
            </a:r>
          </a:p>
          <a:p>
            <a:pPr>
              <a:buFontTx/>
              <a:buChar char="-"/>
            </a:pPr>
            <a:endParaRPr lang="en-US" dirty="0" smtClean="0"/>
          </a:p>
          <a:p>
            <a:pPr>
              <a:buFontTx/>
              <a:buChar char="-"/>
            </a:pPr>
            <a:r>
              <a:rPr lang="en-US" dirty="0" smtClean="0"/>
              <a:t>- As a family create a poster board about the student, family, favorite things, pictures, and information about the student.</a:t>
            </a:r>
          </a:p>
          <a:p>
            <a:pPr>
              <a:buFontTx/>
              <a:buChar char="-"/>
            </a:pPr>
            <a:endParaRPr lang="en-US" dirty="0" smtClean="0"/>
          </a:p>
          <a:p>
            <a:pPr>
              <a:buFontTx/>
              <a:buChar char="-"/>
            </a:pPr>
            <a:r>
              <a:rPr lang="en-US" dirty="0" smtClean="0"/>
              <a:t>This is a fun activity to do as a family and it provides an opportunity for each student to have a special moment in front of the class and shine! </a:t>
            </a:r>
            <a:r>
              <a:rPr lang="en-US" dirty="0" smtClean="0">
                <a:sym typeface="Wingdings" pitchFamily="2" charset="2"/>
              </a:rPr>
              <a:t></a:t>
            </a:r>
          </a:p>
          <a:p>
            <a:pPr>
              <a:buFontTx/>
              <a:buChar char="-"/>
            </a:pPr>
            <a:endParaRPr lang="en-US" dirty="0" smtClean="0">
              <a:sym typeface="Wingdings" pitchFamily="2" charset="2"/>
            </a:endParaRPr>
          </a:p>
          <a:p>
            <a:pPr>
              <a:buFontTx/>
              <a:buChar char="-"/>
            </a:pPr>
            <a:r>
              <a:rPr lang="en-US" dirty="0" smtClean="0">
                <a:sym typeface="Wingdings" pitchFamily="2" charset="2"/>
              </a:rPr>
              <a:t>*The star of the week has special privileges during their week. (line leader, wear a star crown, hold the star wand, etc.)</a:t>
            </a:r>
            <a:endParaRPr lang="en-US" dirty="0"/>
          </a:p>
        </p:txBody>
      </p:sp>
      <p:sp>
        <p:nvSpPr>
          <p:cNvPr id="4" name="5-Point Star 3"/>
          <p:cNvSpPr/>
          <p:nvPr/>
        </p:nvSpPr>
        <p:spPr>
          <a:xfrm>
            <a:off x="4724400" y="38100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609600"/>
            <a:ext cx="6172200" cy="1371600"/>
          </a:xfrm>
        </p:spPr>
        <p:txBody>
          <a:bodyPr/>
          <a:lstStyle/>
          <a:p>
            <a:pPr algn="ctr"/>
            <a:r>
              <a:rPr lang="en-US" dirty="0" err="1" smtClean="0"/>
              <a:t>Weebly</a:t>
            </a:r>
            <a:endParaRPr lang="en-US" dirty="0"/>
          </a:p>
        </p:txBody>
      </p:sp>
      <p:sp>
        <p:nvSpPr>
          <p:cNvPr id="3" name="Subtitle 2"/>
          <p:cNvSpPr>
            <a:spLocks noGrp="1"/>
          </p:cNvSpPr>
          <p:nvPr>
            <p:ph type="subTitle" idx="1"/>
          </p:nvPr>
        </p:nvSpPr>
        <p:spPr>
          <a:xfrm>
            <a:off x="2286000" y="2438400"/>
            <a:ext cx="6172200" cy="3200400"/>
          </a:xfrm>
          <a:solidFill>
            <a:schemeClr val="accent3">
              <a:lumMod val="40000"/>
              <a:lumOff val="60000"/>
            </a:schemeClr>
          </a:solidFill>
        </p:spPr>
        <p:txBody>
          <a:bodyPr/>
          <a:lstStyle/>
          <a:p>
            <a:r>
              <a:rPr lang="en-US" dirty="0" smtClean="0"/>
              <a:t>-Questions about </a:t>
            </a:r>
            <a:r>
              <a:rPr lang="en-US" dirty="0" err="1" smtClean="0"/>
              <a:t>Weebly</a:t>
            </a:r>
            <a:r>
              <a:rPr lang="en-US" dirty="0" smtClean="0"/>
              <a:t>?</a:t>
            </a:r>
          </a:p>
          <a:p>
            <a:pPr>
              <a:buFontTx/>
              <a:buChar char="-"/>
            </a:pPr>
            <a:endParaRPr lang="en-US" dirty="0" smtClean="0"/>
          </a:p>
          <a:p>
            <a:pPr>
              <a:buFontTx/>
              <a:buChar char="-"/>
            </a:pPr>
            <a:r>
              <a:rPr lang="en-US" dirty="0" smtClean="0"/>
              <a:t>- Tutorial on </a:t>
            </a:r>
            <a:r>
              <a:rPr lang="en-US" dirty="0" err="1" smtClean="0"/>
              <a:t>Weebly</a:t>
            </a:r>
            <a:r>
              <a:rPr lang="en-US" dirty="0" smtClean="0"/>
              <a:t> : I know some of you would like me to demonstrate how to access my website as well as use it) </a:t>
            </a:r>
            <a:r>
              <a:rPr lang="en-US" dirty="0" smtClean="0">
                <a:sym typeface="Wingdings" pitchFamily="2" charset="2"/>
              </a:rPr>
              <a:t></a:t>
            </a:r>
          </a:p>
          <a:p>
            <a:pPr>
              <a:buFontTx/>
              <a:buChar char="-"/>
            </a:pPr>
            <a:endParaRPr lang="en-US" dirty="0" smtClean="0">
              <a:sym typeface="Wingdings" pitchFamily="2" charset="2"/>
            </a:endParaRPr>
          </a:p>
          <a:p>
            <a:pPr>
              <a:buFontTx/>
              <a:buChar char="-"/>
            </a:pPr>
            <a:r>
              <a:rPr lang="en-US" dirty="0" smtClean="0">
                <a:sym typeface="Wingdings" pitchFamily="2" charset="2"/>
              </a:rPr>
              <a:t>- Check </a:t>
            </a:r>
            <a:r>
              <a:rPr lang="en-US" dirty="0" err="1" smtClean="0">
                <a:sym typeface="Wingdings" pitchFamily="2" charset="2"/>
              </a:rPr>
              <a:t>Weebly</a:t>
            </a:r>
            <a:r>
              <a:rPr lang="en-US" dirty="0" smtClean="0">
                <a:sym typeface="Wingdings" pitchFamily="2" charset="2"/>
              </a:rPr>
              <a:t> often! </a:t>
            </a:r>
          </a:p>
          <a:p>
            <a:pPr>
              <a:buFontTx/>
              <a:buChar char="-"/>
            </a:pPr>
            <a:endParaRPr lang="en-US" dirty="0" smtClean="0">
              <a:sym typeface="Wingdings" pitchFamily="2" charset="2"/>
            </a:endParaRPr>
          </a:p>
          <a:p>
            <a:pPr>
              <a:buFontTx/>
              <a:buChar char="-"/>
            </a:pPr>
            <a:r>
              <a:rPr lang="en-US" dirty="0" smtClean="0">
                <a:sym typeface="Wingdings" pitchFamily="2" charset="2"/>
              </a:rPr>
              <a:t>* www.yvonnehermosillo.weebly.com</a:t>
            </a:r>
            <a:endParaRPr lang="en-US" dirty="0"/>
          </a:p>
        </p:txBody>
      </p:sp>
      <p:sp>
        <p:nvSpPr>
          <p:cNvPr id="4" name="5-Point Star 3"/>
          <p:cNvSpPr/>
          <p:nvPr/>
        </p:nvSpPr>
        <p:spPr>
          <a:xfrm>
            <a:off x="4953000" y="53340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533400"/>
            <a:ext cx="6172200" cy="1524000"/>
          </a:xfrm>
        </p:spPr>
        <p:txBody>
          <a:bodyPr/>
          <a:lstStyle/>
          <a:p>
            <a:pPr algn="ctr"/>
            <a:r>
              <a:rPr lang="en-US" dirty="0" smtClean="0"/>
              <a:t>Surprise Box</a:t>
            </a:r>
            <a:endParaRPr lang="en-US" dirty="0"/>
          </a:p>
        </p:txBody>
      </p:sp>
      <p:sp>
        <p:nvSpPr>
          <p:cNvPr id="3" name="Subtitle 2"/>
          <p:cNvSpPr>
            <a:spLocks noGrp="1"/>
          </p:cNvSpPr>
          <p:nvPr>
            <p:ph type="subTitle" idx="1"/>
          </p:nvPr>
        </p:nvSpPr>
        <p:spPr>
          <a:xfrm>
            <a:off x="2286000" y="2438400"/>
            <a:ext cx="6172200" cy="3936522"/>
          </a:xfrm>
        </p:spPr>
        <p:txBody>
          <a:bodyPr/>
          <a:lstStyle/>
          <a:p>
            <a:r>
              <a:rPr lang="en-US" dirty="0" smtClean="0"/>
              <a:t>-Each student will have a turn to bring a surprise box home. The student and chooses an item and the class will try and guess the item.  Provide one clue. </a:t>
            </a:r>
          </a:p>
          <a:p>
            <a:endParaRPr lang="en-US" dirty="0" smtClean="0"/>
          </a:p>
          <a:p>
            <a:pPr>
              <a:buFontTx/>
              <a:buChar char="-"/>
            </a:pPr>
            <a:r>
              <a:rPr lang="en-US" dirty="0" smtClean="0"/>
              <a:t>A theme will be assigned and the student will choose an item from home that fits the theme criteria.</a:t>
            </a:r>
          </a:p>
          <a:p>
            <a:pPr>
              <a:buFontTx/>
              <a:buChar char="-"/>
            </a:pPr>
            <a:endParaRPr lang="en-US" dirty="0" smtClean="0"/>
          </a:p>
          <a:p>
            <a:pPr>
              <a:buFontTx/>
              <a:buChar char="-"/>
            </a:pPr>
            <a:r>
              <a:rPr lang="en-US" dirty="0" smtClean="0"/>
              <a:t>- For example, the theme is red, have the child pick something that is red and provide one clue in the box that can help the students guess.</a:t>
            </a:r>
          </a:p>
          <a:p>
            <a:pPr>
              <a:buFontTx/>
              <a:buChar char="-"/>
            </a:pPr>
            <a:endParaRPr lang="en-US" dirty="0"/>
          </a:p>
        </p:txBody>
      </p:sp>
      <p:sp>
        <p:nvSpPr>
          <p:cNvPr id="4" name="5-Point Star 3"/>
          <p:cNvSpPr/>
          <p:nvPr/>
        </p:nvSpPr>
        <p:spPr>
          <a:xfrm>
            <a:off x="5029200" y="60960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685800"/>
            <a:ext cx="6172200" cy="1295400"/>
          </a:xfrm>
        </p:spPr>
        <p:txBody>
          <a:bodyPr/>
          <a:lstStyle/>
          <a:p>
            <a:pPr algn="ctr"/>
            <a:r>
              <a:rPr lang="en-US" dirty="0" smtClean="0"/>
              <a:t>Weekly Newsletter</a:t>
            </a:r>
            <a:endParaRPr lang="en-US" dirty="0"/>
          </a:p>
        </p:txBody>
      </p:sp>
      <p:sp>
        <p:nvSpPr>
          <p:cNvPr id="3" name="Subtitle 2"/>
          <p:cNvSpPr>
            <a:spLocks noGrp="1"/>
          </p:cNvSpPr>
          <p:nvPr>
            <p:ph type="subTitle" idx="1"/>
          </p:nvPr>
        </p:nvSpPr>
        <p:spPr>
          <a:xfrm>
            <a:off x="2286000" y="2362200"/>
            <a:ext cx="6172200" cy="4012722"/>
          </a:xfrm>
        </p:spPr>
        <p:txBody>
          <a:bodyPr>
            <a:normAutofit/>
          </a:bodyPr>
          <a:lstStyle/>
          <a:p>
            <a:pPr>
              <a:buFontTx/>
              <a:buChar char="-"/>
            </a:pPr>
            <a:r>
              <a:rPr lang="en-US" dirty="0" smtClean="0"/>
              <a:t>The weekly newsletter will be a sneak peek on what the students will be learning for the week.</a:t>
            </a:r>
          </a:p>
          <a:p>
            <a:pPr>
              <a:buFontTx/>
              <a:buChar char="-"/>
            </a:pPr>
            <a:endParaRPr lang="en-US" dirty="0" smtClean="0"/>
          </a:p>
          <a:p>
            <a:pPr>
              <a:buFontTx/>
              <a:buChar char="-"/>
            </a:pPr>
            <a:r>
              <a:rPr lang="en-US" dirty="0" smtClean="0"/>
              <a:t>*Please not it is subject to change due to day/time/accommodations</a:t>
            </a:r>
          </a:p>
          <a:p>
            <a:pPr>
              <a:buFontTx/>
              <a:buChar char="-"/>
            </a:pPr>
            <a:endParaRPr lang="en-US" dirty="0" smtClean="0"/>
          </a:p>
          <a:p>
            <a:pPr>
              <a:buFontTx/>
              <a:buChar char="-"/>
            </a:pPr>
            <a:r>
              <a:rPr lang="en-US" dirty="0" smtClean="0"/>
              <a:t>- It will be structured by subject </a:t>
            </a:r>
            <a:r>
              <a:rPr lang="en-US" dirty="0" err="1" smtClean="0"/>
              <a:t>ie</a:t>
            </a:r>
            <a:r>
              <a:rPr lang="en-US" dirty="0" smtClean="0"/>
              <a:t>: Math- in math we will learn how to sort and identify shapes </a:t>
            </a:r>
          </a:p>
          <a:p>
            <a:pPr>
              <a:buFontTx/>
              <a:buChar char="-"/>
            </a:pPr>
            <a:endParaRPr lang="en-US" dirty="0" smtClean="0"/>
          </a:p>
          <a:p>
            <a:pPr>
              <a:buFontTx/>
              <a:buChar char="-"/>
            </a:pPr>
            <a:r>
              <a:rPr lang="en-US" dirty="0" smtClean="0"/>
              <a:t>* The weekly newsletter is for all of you to know what your child is learning and a way for you to communicate with your child about </a:t>
            </a:r>
            <a:r>
              <a:rPr lang="en-US" dirty="0" smtClean="0"/>
              <a:t>their </a:t>
            </a:r>
            <a:r>
              <a:rPr lang="en-US" dirty="0" smtClean="0"/>
              <a:t>day at school. </a:t>
            </a:r>
            <a:endParaRPr lang="en-US" dirty="0"/>
          </a:p>
        </p:txBody>
      </p:sp>
      <p:sp>
        <p:nvSpPr>
          <p:cNvPr id="4" name="5-Point Star 3"/>
          <p:cNvSpPr/>
          <p:nvPr/>
        </p:nvSpPr>
        <p:spPr>
          <a:xfrm>
            <a:off x="4648200" y="45720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609600"/>
            <a:ext cx="6172200" cy="1219200"/>
          </a:xfrm>
        </p:spPr>
        <p:txBody>
          <a:bodyPr/>
          <a:lstStyle/>
          <a:p>
            <a:pPr algn="ctr"/>
            <a:r>
              <a:rPr lang="en-US" dirty="0" smtClean="0"/>
              <a:t>Homework</a:t>
            </a:r>
            <a:endParaRPr lang="en-US" dirty="0"/>
          </a:p>
        </p:txBody>
      </p:sp>
      <p:sp>
        <p:nvSpPr>
          <p:cNvPr id="3" name="Subtitle 2"/>
          <p:cNvSpPr>
            <a:spLocks noGrp="1"/>
          </p:cNvSpPr>
          <p:nvPr>
            <p:ph type="subTitle" idx="1"/>
          </p:nvPr>
        </p:nvSpPr>
        <p:spPr>
          <a:xfrm>
            <a:off x="2286000" y="2286000"/>
            <a:ext cx="6172200" cy="4088922"/>
          </a:xfrm>
          <a:solidFill>
            <a:schemeClr val="accent3">
              <a:lumMod val="40000"/>
              <a:lumOff val="60000"/>
            </a:schemeClr>
          </a:solidFill>
        </p:spPr>
        <p:txBody>
          <a:bodyPr>
            <a:normAutofit lnSpcReduction="10000"/>
          </a:bodyPr>
          <a:lstStyle/>
          <a:p>
            <a:pPr>
              <a:buFontTx/>
              <a:buChar char="-"/>
            </a:pPr>
            <a:r>
              <a:rPr lang="en-US" dirty="0" smtClean="0"/>
              <a:t>The students are not going to have big homework assignments until after winter break. </a:t>
            </a:r>
          </a:p>
          <a:p>
            <a:pPr>
              <a:buFontTx/>
              <a:buChar char="-"/>
            </a:pPr>
            <a:endParaRPr lang="en-US" dirty="0" smtClean="0"/>
          </a:p>
          <a:p>
            <a:pPr>
              <a:buFontTx/>
              <a:buChar char="-"/>
            </a:pPr>
            <a:r>
              <a:rPr lang="en-US" dirty="0" smtClean="0"/>
              <a:t>-However, I will send small homework assignments once a month such as, practice writing their names, letters, numbers, etc. </a:t>
            </a:r>
          </a:p>
          <a:p>
            <a:pPr>
              <a:buFontTx/>
              <a:buChar char="-"/>
            </a:pPr>
            <a:endParaRPr lang="en-US" dirty="0" smtClean="0"/>
          </a:p>
          <a:p>
            <a:pPr>
              <a:buFontTx/>
              <a:buChar char="-"/>
            </a:pPr>
            <a:r>
              <a:rPr lang="en-US" dirty="0" smtClean="0"/>
              <a:t>After the break I will assign homework every two weeks </a:t>
            </a:r>
          </a:p>
          <a:p>
            <a:pPr>
              <a:buFontTx/>
              <a:buChar char="-"/>
            </a:pPr>
            <a:endParaRPr lang="en-US" dirty="0" smtClean="0"/>
          </a:p>
          <a:p>
            <a:pPr>
              <a:buFontTx/>
              <a:buChar char="-"/>
            </a:pPr>
            <a:r>
              <a:rPr lang="en-US" dirty="0" smtClean="0"/>
              <a:t>- Towards the last few months of school I will assign homework weekly to help better prepare them for Kindergarten!  </a:t>
            </a:r>
            <a:r>
              <a:rPr lang="en-US" dirty="0" smtClean="0">
                <a:sym typeface="Wingdings" pitchFamily="2" charset="2"/>
              </a:rPr>
              <a:t></a:t>
            </a:r>
            <a:endParaRPr lang="en-US" dirty="0"/>
          </a:p>
        </p:txBody>
      </p:sp>
      <p:sp>
        <p:nvSpPr>
          <p:cNvPr id="4" name="5-Point Star 3"/>
          <p:cNvSpPr/>
          <p:nvPr/>
        </p:nvSpPr>
        <p:spPr>
          <a:xfrm>
            <a:off x="4876800" y="45720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609600"/>
            <a:ext cx="6172200" cy="1600200"/>
          </a:xfrm>
        </p:spPr>
        <p:txBody>
          <a:bodyPr/>
          <a:lstStyle/>
          <a:p>
            <a:pPr algn="ctr"/>
            <a:r>
              <a:rPr lang="en-US" dirty="0" smtClean="0"/>
              <a:t>Questions/Comments</a:t>
            </a:r>
            <a:endParaRPr lang="en-US" dirty="0"/>
          </a:p>
        </p:txBody>
      </p:sp>
      <p:sp>
        <p:nvSpPr>
          <p:cNvPr id="3" name="Subtitle 2"/>
          <p:cNvSpPr>
            <a:spLocks noGrp="1"/>
          </p:cNvSpPr>
          <p:nvPr>
            <p:ph type="subTitle" idx="1"/>
          </p:nvPr>
        </p:nvSpPr>
        <p:spPr>
          <a:xfrm>
            <a:off x="2286000" y="2514600"/>
            <a:ext cx="6172200" cy="2971800"/>
          </a:xfrm>
        </p:spPr>
        <p:txBody>
          <a:bodyPr>
            <a:normAutofit fontScale="92500" lnSpcReduction="10000"/>
          </a:bodyPr>
          <a:lstStyle/>
          <a:p>
            <a:r>
              <a:rPr lang="en-US" dirty="0" smtClean="0"/>
              <a:t>-Thank you for attending Back to School Night! I hope everyone has a better understanding of what the students will be learning this year. I am very excited to be their teacher and work closely with all of you! </a:t>
            </a:r>
            <a:r>
              <a:rPr lang="en-US" dirty="0" smtClean="0">
                <a:sym typeface="Wingdings" pitchFamily="2" charset="2"/>
              </a:rPr>
              <a:t> </a:t>
            </a:r>
          </a:p>
          <a:p>
            <a:endParaRPr lang="en-US" dirty="0" smtClean="0">
              <a:sym typeface="Wingdings" pitchFamily="2" charset="2"/>
            </a:endParaRPr>
          </a:p>
          <a:p>
            <a:pPr>
              <a:buFontTx/>
              <a:buChar char="-"/>
            </a:pPr>
            <a:r>
              <a:rPr lang="en-US" dirty="0" smtClean="0">
                <a:sym typeface="Wingdings" pitchFamily="2" charset="2"/>
              </a:rPr>
              <a:t>Next we will be meeting with Revolution Foods</a:t>
            </a:r>
          </a:p>
          <a:p>
            <a:pPr>
              <a:buFontTx/>
              <a:buChar char="-"/>
            </a:pPr>
            <a:endParaRPr lang="en-US" dirty="0" smtClean="0">
              <a:sym typeface="Wingdings" pitchFamily="2" charset="2"/>
            </a:endParaRPr>
          </a:p>
          <a:p>
            <a:pPr>
              <a:buFontTx/>
              <a:buChar char="-"/>
            </a:pPr>
            <a:r>
              <a:rPr lang="en-US" dirty="0" smtClean="0">
                <a:sym typeface="Wingdings" pitchFamily="2" charset="2"/>
              </a:rPr>
              <a:t>*Note: You do not have to stay for the Sombrero time presentation because it does not involve us but if you would like to stay you are more than welcome to! </a:t>
            </a:r>
          </a:p>
          <a:p>
            <a:endParaRPr lang="en-US" dirty="0"/>
          </a:p>
        </p:txBody>
      </p:sp>
      <p:sp>
        <p:nvSpPr>
          <p:cNvPr id="4" name="5-Point Star 3"/>
          <p:cNvSpPr/>
          <p:nvPr/>
        </p:nvSpPr>
        <p:spPr>
          <a:xfrm>
            <a:off x="4800600" y="60960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609600"/>
            <a:ext cx="6172200" cy="1600200"/>
          </a:xfrm>
          <a:solidFill>
            <a:schemeClr val="bg1"/>
          </a:solidFill>
        </p:spPr>
        <p:txBody>
          <a:bodyPr/>
          <a:lstStyle/>
          <a:p>
            <a:pPr algn="ctr"/>
            <a:r>
              <a:rPr lang="en-US" b="0" dirty="0" smtClean="0"/>
              <a:t>Assessments</a:t>
            </a:r>
            <a:endParaRPr lang="en-US" b="0" dirty="0"/>
          </a:p>
        </p:txBody>
      </p:sp>
      <p:sp>
        <p:nvSpPr>
          <p:cNvPr id="3" name="Subtitle 2"/>
          <p:cNvSpPr>
            <a:spLocks noGrp="1"/>
          </p:cNvSpPr>
          <p:nvPr>
            <p:ph type="subTitle" idx="1"/>
          </p:nvPr>
        </p:nvSpPr>
        <p:spPr>
          <a:xfrm>
            <a:off x="2286000" y="2590800"/>
            <a:ext cx="6172200" cy="3784122"/>
          </a:xfrm>
          <a:solidFill>
            <a:schemeClr val="accent3">
              <a:lumMod val="40000"/>
              <a:lumOff val="60000"/>
            </a:schemeClr>
          </a:solidFill>
        </p:spPr>
        <p:txBody>
          <a:bodyPr/>
          <a:lstStyle/>
          <a:p>
            <a:pPr>
              <a:buFontTx/>
              <a:buChar char="-"/>
            </a:pPr>
            <a:r>
              <a:rPr lang="en-US" dirty="0" smtClean="0"/>
              <a:t>We already did the assessments for the beginning of the year..</a:t>
            </a:r>
          </a:p>
          <a:p>
            <a:pPr>
              <a:buFontTx/>
              <a:buChar char="-"/>
            </a:pPr>
            <a:r>
              <a:rPr lang="en-US" dirty="0" smtClean="0"/>
              <a:t>- Next assessment will be in January (middle of the year)</a:t>
            </a:r>
          </a:p>
          <a:p>
            <a:pPr>
              <a:buFontTx/>
              <a:buChar char="-"/>
            </a:pPr>
            <a:endParaRPr lang="en-US" dirty="0" smtClean="0"/>
          </a:p>
          <a:p>
            <a:pPr>
              <a:buFontTx/>
              <a:buChar char="-"/>
            </a:pPr>
            <a:r>
              <a:rPr lang="en-US" dirty="0" smtClean="0"/>
              <a:t>The last assessment will be held at the end of the year</a:t>
            </a:r>
          </a:p>
          <a:p>
            <a:pPr>
              <a:buFontTx/>
              <a:buChar char="-"/>
            </a:pPr>
            <a:endParaRPr lang="en-US" dirty="0" smtClean="0"/>
          </a:p>
          <a:p>
            <a:pPr>
              <a:buFontTx/>
              <a:buChar char="-"/>
            </a:pPr>
            <a:r>
              <a:rPr lang="en-US" dirty="0" smtClean="0"/>
              <a:t>*Progress report will be given in late </a:t>
            </a:r>
            <a:r>
              <a:rPr lang="en-US" dirty="0" smtClean="0"/>
              <a:t>October</a:t>
            </a:r>
          </a:p>
          <a:p>
            <a:pPr>
              <a:buFontTx/>
              <a:buChar char="-"/>
            </a:pPr>
            <a:r>
              <a:rPr lang="en-US" dirty="0" smtClean="0"/>
              <a:t>- Conferences will be held in January (there will be a sign up sheet where you can select a time that best fits your schedule)</a:t>
            </a:r>
            <a:endParaRPr lang="en-US" dirty="0" smtClean="0"/>
          </a:p>
          <a:p>
            <a:pPr>
              <a:buFontTx/>
              <a:buChar char="-"/>
            </a:pPr>
            <a:endParaRPr lang="en-US" dirty="0"/>
          </a:p>
        </p:txBody>
      </p:sp>
      <p:sp>
        <p:nvSpPr>
          <p:cNvPr id="4" name="5-Point Star 3"/>
          <p:cNvSpPr/>
          <p:nvPr/>
        </p:nvSpPr>
        <p:spPr>
          <a:xfrm>
            <a:off x="4876800" y="60960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81000"/>
            <a:ext cx="6172200" cy="1371600"/>
          </a:xfrm>
        </p:spPr>
        <p:txBody>
          <a:bodyPr/>
          <a:lstStyle/>
          <a:p>
            <a:pPr algn="ctr"/>
            <a:r>
              <a:rPr lang="en-US" dirty="0" smtClean="0"/>
              <a:t>Report Card</a:t>
            </a:r>
            <a:endParaRPr lang="en-US" dirty="0"/>
          </a:p>
        </p:txBody>
      </p:sp>
      <p:sp>
        <p:nvSpPr>
          <p:cNvPr id="3" name="Subtitle 2"/>
          <p:cNvSpPr>
            <a:spLocks noGrp="1"/>
          </p:cNvSpPr>
          <p:nvPr>
            <p:ph type="subTitle" idx="1"/>
          </p:nvPr>
        </p:nvSpPr>
        <p:spPr>
          <a:xfrm>
            <a:off x="2286000" y="2667000"/>
            <a:ext cx="6172200" cy="2971800"/>
          </a:xfrm>
        </p:spPr>
        <p:txBody>
          <a:bodyPr>
            <a:normAutofit fontScale="85000" lnSpcReduction="10000"/>
          </a:bodyPr>
          <a:lstStyle/>
          <a:p>
            <a:r>
              <a:rPr lang="en-US" dirty="0" smtClean="0"/>
              <a:t>- </a:t>
            </a:r>
            <a:r>
              <a:rPr lang="en-US" dirty="0" smtClean="0"/>
              <a:t>To </a:t>
            </a:r>
            <a:r>
              <a:rPr lang="en-US" dirty="0" smtClean="0"/>
              <a:t>give a better idea about what the students will be learning throughout the </a:t>
            </a:r>
            <a:r>
              <a:rPr lang="en-US" dirty="0" smtClean="0"/>
              <a:t>year</a:t>
            </a:r>
          </a:p>
          <a:p>
            <a:endParaRPr lang="en-US" dirty="0" smtClean="0"/>
          </a:p>
          <a:p>
            <a:r>
              <a:rPr lang="en-US" dirty="0" smtClean="0"/>
              <a:t>- Some examples are:</a:t>
            </a:r>
          </a:p>
          <a:p>
            <a:pPr>
              <a:buFontTx/>
              <a:buChar char="-"/>
            </a:pPr>
            <a:r>
              <a:rPr lang="en-US" dirty="0" smtClean="0"/>
              <a:t>Mathematics- Algebra and functions: Orders objects by attributes (smallest to largest), longest to shortest, heaviest to lightest)</a:t>
            </a:r>
          </a:p>
          <a:p>
            <a:pPr>
              <a:buFontTx/>
              <a:buChar char="-"/>
            </a:pPr>
            <a:endParaRPr lang="en-US" dirty="0" smtClean="0"/>
          </a:p>
          <a:p>
            <a:pPr>
              <a:buFontTx/>
              <a:buChar char="-"/>
            </a:pPr>
            <a:r>
              <a:rPr lang="en-US" dirty="0" smtClean="0"/>
              <a:t>- Language Arts- Fine motor skills-copy and trace letters and objects , can control  tools (pencils, crayons, scissors)</a:t>
            </a:r>
            <a:endParaRPr lang="en-US" dirty="0" smtClean="0"/>
          </a:p>
          <a:p>
            <a:pPr>
              <a:buFontTx/>
              <a:buChar char="-"/>
            </a:pPr>
            <a:endParaRPr lang="en-US" dirty="0" smtClean="0"/>
          </a:p>
          <a:p>
            <a:pPr>
              <a:buFontTx/>
              <a:buChar char="-"/>
            </a:pPr>
            <a:r>
              <a:rPr lang="en-US" dirty="0" smtClean="0"/>
              <a:t>I will have samples of the report card for all of you to look at it</a:t>
            </a:r>
          </a:p>
          <a:p>
            <a:pPr>
              <a:buFontTx/>
              <a:buChar char="-"/>
            </a:pPr>
            <a:endParaRPr lang="en-US" dirty="0"/>
          </a:p>
        </p:txBody>
      </p:sp>
      <p:sp>
        <p:nvSpPr>
          <p:cNvPr id="4" name="5-Point Star 3"/>
          <p:cNvSpPr/>
          <p:nvPr/>
        </p:nvSpPr>
        <p:spPr>
          <a:xfrm>
            <a:off x="4876800" y="30480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914400"/>
            <a:ext cx="6172200" cy="1219200"/>
          </a:xfrm>
        </p:spPr>
        <p:txBody>
          <a:bodyPr/>
          <a:lstStyle/>
          <a:p>
            <a:pPr algn="ctr"/>
            <a:r>
              <a:rPr lang="en-US" dirty="0" smtClean="0"/>
              <a:t>Curriculum</a:t>
            </a:r>
            <a:endParaRPr lang="en-US" dirty="0"/>
          </a:p>
        </p:txBody>
      </p:sp>
      <p:sp>
        <p:nvSpPr>
          <p:cNvPr id="3" name="Subtitle 2"/>
          <p:cNvSpPr>
            <a:spLocks noGrp="1"/>
          </p:cNvSpPr>
          <p:nvPr>
            <p:ph type="subTitle" idx="1"/>
          </p:nvPr>
        </p:nvSpPr>
        <p:spPr>
          <a:xfrm>
            <a:off x="2286000" y="2438400"/>
            <a:ext cx="6172200" cy="3581400"/>
          </a:xfrm>
          <a:solidFill>
            <a:schemeClr val="accent3">
              <a:lumMod val="40000"/>
              <a:lumOff val="60000"/>
            </a:schemeClr>
          </a:solidFill>
        </p:spPr>
        <p:txBody>
          <a:bodyPr>
            <a:normAutofit fontScale="92500" lnSpcReduction="10000"/>
          </a:bodyPr>
          <a:lstStyle/>
          <a:p>
            <a:pPr>
              <a:buFontTx/>
              <a:buChar char="-"/>
            </a:pPr>
            <a:r>
              <a:rPr lang="en-US" dirty="0" smtClean="0"/>
              <a:t>Math- calendar, numbers, cooking (measuring), Zero the Hero, shapes, etc. </a:t>
            </a:r>
          </a:p>
          <a:p>
            <a:pPr>
              <a:buFontTx/>
              <a:buChar char="-"/>
            </a:pPr>
            <a:r>
              <a:rPr lang="en-US" dirty="0" smtClean="0"/>
              <a:t>- Reading- Phonics (sounds)</a:t>
            </a:r>
          </a:p>
          <a:p>
            <a:pPr>
              <a:buFontTx/>
              <a:buChar char="-"/>
            </a:pPr>
            <a:r>
              <a:rPr lang="en-US" dirty="0" smtClean="0"/>
              <a:t>- Writing- letters, numbers, names, writing about a picture or event</a:t>
            </a:r>
          </a:p>
          <a:p>
            <a:pPr>
              <a:buFontTx/>
              <a:buChar char="-"/>
            </a:pPr>
            <a:r>
              <a:rPr lang="en-US" dirty="0" smtClean="0"/>
              <a:t>Handwriting without Tears- Fine motor skills (helps develop writing skills)</a:t>
            </a:r>
          </a:p>
          <a:p>
            <a:pPr>
              <a:buFontTx/>
              <a:buChar char="-"/>
            </a:pPr>
            <a:r>
              <a:rPr lang="en-US" dirty="0" smtClean="0"/>
              <a:t>-Oral language- development of language structure, dictate stories, sharing to peers, language used while playing</a:t>
            </a:r>
          </a:p>
          <a:p>
            <a:pPr>
              <a:buFontTx/>
              <a:buChar char="-"/>
            </a:pPr>
            <a:r>
              <a:rPr lang="en-US" dirty="0" smtClean="0"/>
              <a:t>Social Studies and Science- holidays, calendar, family, physical, earth, and life science. (cooking is also a part of science)</a:t>
            </a:r>
          </a:p>
          <a:p>
            <a:pPr>
              <a:buFontTx/>
              <a:buChar char="-"/>
            </a:pPr>
            <a:endParaRPr lang="en-US" dirty="0" smtClean="0"/>
          </a:p>
          <a:p>
            <a:pPr>
              <a:buFontTx/>
              <a:buChar char="-"/>
            </a:pPr>
            <a:endParaRPr lang="en-US" dirty="0"/>
          </a:p>
        </p:txBody>
      </p:sp>
      <p:sp>
        <p:nvSpPr>
          <p:cNvPr id="4" name="5-Point Star 3"/>
          <p:cNvSpPr/>
          <p:nvPr/>
        </p:nvSpPr>
        <p:spPr>
          <a:xfrm>
            <a:off x="4953000" y="60960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990600"/>
            <a:ext cx="6172200" cy="1219200"/>
          </a:xfrm>
        </p:spPr>
        <p:txBody>
          <a:bodyPr/>
          <a:lstStyle/>
          <a:p>
            <a:pPr algn="ctr"/>
            <a:r>
              <a:rPr lang="en-US" dirty="0" smtClean="0"/>
              <a:t>Classroom Celebrations</a:t>
            </a:r>
            <a:endParaRPr lang="en-US" dirty="0"/>
          </a:p>
        </p:txBody>
      </p:sp>
      <p:sp>
        <p:nvSpPr>
          <p:cNvPr id="3" name="Subtitle 2"/>
          <p:cNvSpPr>
            <a:spLocks noGrp="1"/>
          </p:cNvSpPr>
          <p:nvPr>
            <p:ph type="subTitle" idx="1"/>
          </p:nvPr>
        </p:nvSpPr>
        <p:spPr>
          <a:xfrm>
            <a:off x="2286000" y="2590800"/>
            <a:ext cx="6172200" cy="3784122"/>
          </a:xfrm>
        </p:spPr>
        <p:txBody>
          <a:bodyPr/>
          <a:lstStyle/>
          <a:p>
            <a:pPr>
              <a:buFontTx/>
              <a:buChar char="-"/>
            </a:pPr>
            <a:r>
              <a:rPr lang="en-US" dirty="0" smtClean="0"/>
              <a:t>Please no passing out invitations at school or give to students to put in their backpacks to pass out at school.  </a:t>
            </a:r>
          </a:p>
          <a:p>
            <a:pPr>
              <a:buFontTx/>
              <a:buChar char="-"/>
            </a:pPr>
            <a:endParaRPr lang="en-US" dirty="0" smtClean="0"/>
          </a:p>
          <a:p>
            <a:pPr>
              <a:buFontTx/>
              <a:buChar char="-"/>
            </a:pPr>
            <a:r>
              <a:rPr lang="en-US" dirty="0" smtClean="0"/>
              <a:t>- Alternatives- Mail invites to students homes or email an </a:t>
            </a:r>
            <a:r>
              <a:rPr lang="en-US" dirty="0" err="1" smtClean="0"/>
              <a:t>Evite</a:t>
            </a:r>
            <a:r>
              <a:rPr lang="en-US" dirty="0" smtClean="0"/>
              <a:t> via the internet.</a:t>
            </a:r>
          </a:p>
          <a:p>
            <a:pPr>
              <a:buFontTx/>
              <a:buChar char="-"/>
            </a:pPr>
            <a:endParaRPr lang="en-US" dirty="0" smtClean="0"/>
          </a:p>
          <a:p>
            <a:pPr>
              <a:buFontTx/>
              <a:buChar char="-"/>
            </a:pPr>
            <a:r>
              <a:rPr lang="en-US" dirty="0" smtClean="0"/>
              <a:t>*Please understand this is to eliminate hurt feelings that can occur when not everyone can be invited. </a:t>
            </a:r>
          </a:p>
          <a:p>
            <a:endParaRPr lang="en-US" dirty="0" smtClean="0"/>
          </a:p>
        </p:txBody>
      </p:sp>
      <p:sp>
        <p:nvSpPr>
          <p:cNvPr id="4" name="5-Point Star 3"/>
          <p:cNvSpPr/>
          <p:nvPr/>
        </p:nvSpPr>
        <p:spPr>
          <a:xfrm>
            <a:off x="4953000" y="68580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609600"/>
            <a:ext cx="6172200" cy="1219200"/>
          </a:xfrm>
        </p:spPr>
        <p:txBody>
          <a:bodyPr/>
          <a:lstStyle/>
          <a:p>
            <a:pPr algn="ctr"/>
            <a:r>
              <a:rPr lang="en-US" dirty="0" smtClean="0"/>
              <a:t>Classroom Management</a:t>
            </a:r>
            <a:endParaRPr lang="en-US" dirty="0"/>
          </a:p>
        </p:txBody>
      </p:sp>
      <p:sp>
        <p:nvSpPr>
          <p:cNvPr id="3" name="Subtitle 2"/>
          <p:cNvSpPr>
            <a:spLocks noGrp="1"/>
          </p:cNvSpPr>
          <p:nvPr>
            <p:ph type="subTitle" idx="1"/>
          </p:nvPr>
        </p:nvSpPr>
        <p:spPr>
          <a:xfrm>
            <a:off x="2286000" y="2362200"/>
            <a:ext cx="6172200" cy="4012722"/>
          </a:xfrm>
          <a:solidFill>
            <a:schemeClr val="accent3">
              <a:lumMod val="40000"/>
              <a:lumOff val="60000"/>
            </a:schemeClr>
          </a:solidFill>
        </p:spPr>
        <p:txBody>
          <a:bodyPr/>
          <a:lstStyle/>
          <a:p>
            <a:r>
              <a:rPr lang="en-US" dirty="0" smtClean="0"/>
              <a:t>-Our classroom rules (that they have learned so far) :</a:t>
            </a:r>
          </a:p>
          <a:p>
            <a:r>
              <a:rPr lang="en-US" dirty="0" smtClean="0"/>
              <a:t>-Be a good listener, Be kind, Be respectful, Be a good friend </a:t>
            </a:r>
            <a:r>
              <a:rPr lang="en-US" dirty="0" smtClean="0">
                <a:sym typeface="Wingdings" pitchFamily="2" charset="2"/>
              </a:rPr>
              <a:t></a:t>
            </a:r>
          </a:p>
          <a:p>
            <a:r>
              <a:rPr lang="en-US" dirty="0" smtClean="0">
                <a:sym typeface="Wingdings" pitchFamily="2" charset="2"/>
              </a:rPr>
              <a:t>-Expectations:  </a:t>
            </a:r>
          </a:p>
          <a:p>
            <a:r>
              <a:rPr lang="en-US" dirty="0" smtClean="0">
                <a:sym typeface="Wingdings" pitchFamily="2" charset="2"/>
              </a:rPr>
              <a:t>For line up- use “walking feet”, eyes facing forward, voices off, and hands behind our backs</a:t>
            </a:r>
          </a:p>
          <a:p>
            <a:r>
              <a:rPr lang="en-US" dirty="0" smtClean="0">
                <a:sym typeface="Wingdings" pitchFamily="2" charset="2"/>
              </a:rPr>
              <a:t>For carpet time- eyes on speaker, voices off, sit </a:t>
            </a:r>
            <a:r>
              <a:rPr lang="en-US" dirty="0" err="1" smtClean="0">
                <a:sym typeface="Wingdings" pitchFamily="2" charset="2"/>
              </a:rPr>
              <a:t>criss</a:t>
            </a:r>
            <a:r>
              <a:rPr lang="en-US" dirty="0" smtClean="0">
                <a:sym typeface="Wingdings" pitchFamily="2" charset="2"/>
              </a:rPr>
              <a:t>-cross applesauce, hands on laps, raise a quiet hand</a:t>
            </a:r>
          </a:p>
          <a:p>
            <a:r>
              <a:rPr lang="en-US" dirty="0" smtClean="0">
                <a:sym typeface="Wingdings" pitchFamily="2" charset="2"/>
              </a:rPr>
              <a:t>For transitions- use walking feet, quietly walk to next transition</a:t>
            </a:r>
          </a:p>
          <a:p>
            <a:endParaRPr lang="en-US" dirty="0" smtClean="0">
              <a:sym typeface="Wingdings" pitchFamily="2" charset="2"/>
            </a:endParaRPr>
          </a:p>
          <a:p>
            <a:endParaRPr lang="en-US" dirty="0" smtClean="0">
              <a:sym typeface="Wingdings" pitchFamily="2" charset="2"/>
            </a:endParaRPr>
          </a:p>
          <a:p>
            <a:endParaRPr lang="en-US" dirty="0" smtClean="0"/>
          </a:p>
          <a:p>
            <a:endParaRPr lang="en-US" dirty="0"/>
          </a:p>
        </p:txBody>
      </p:sp>
      <p:sp>
        <p:nvSpPr>
          <p:cNvPr id="4" name="5-Point Star 3"/>
          <p:cNvSpPr/>
          <p:nvPr/>
        </p:nvSpPr>
        <p:spPr>
          <a:xfrm>
            <a:off x="4800600" y="38100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457200"/>
            <a:ext cx="6172200" cy="1371600"/>
          </a:xfrm>
        </p:spPr>
        <p:txBody>
          <a:bodyPr/>
          <a:lstStyle/>
          <a:p>
            <a:pPr algn="ctr"/>
            <a:r>
              <a:rPr lang="en-US" dirty="0" err="1" smtClean="0"/>
              <a:t>Contd</a:t>
            </a:r>
            <a:r>
              <a:rPr lang="en-US" dirty="0" smtClean="0"/>
              <a:t>…</a:t>
            </a:r>
            <a:endParaRPr lang="en-US" dirty="0"/>
          </a:p>
        </p:txBody>
      </p:sp>
      <p:sp>
        <p:nvSpPr>
          <p:cNvPr id="3" name="Subtitle 2"/>
          <p:cNvSpPr>
            <a:spLocks noGrp="1"/>
          </p:cNvSpPr>
          <p:nvPr>
            <p:ph type="subTitle" idx="1"/>
          </p:nvPr>
        </p:nvSpPr>
        <p:spPr>
          <a:xfrm>
            <a:off x="2286000" y="2209800"/>
            <a:ext cx="6172200" cy="3200400"/>
          </a:xfrm>
        </p:spPr>
        <p:txBody>
          <a:bodyPr>
            <a:normAutofit fontScale="92500" lnSpcReduction="10000"/>
          </a:bodyPr>
          <a:lstStyle/>
          <a:p>
            <a:pPr>
              <a:buFontTx/>
              <a:buChar char="-"/>
            </a:pPr>
            <a:r>
              <a:rPr lang="en-US" dirty="0" smtClean="0"/>
              <a:t>Stations- Treat classroom materials with respect, clean up when (Tidy song) comes on, listen for bell to ring when it is time to switch stations, and work well with others as well as independently. </a:t>
            </a:r>
          </a:p>
          <a:p>
            <a:pPr>
              <a:buFontTx/>
              <a:buChar char="-"/>
            </a:pPr>
            <a:r>
              <a:rPr lang="en-US" dirty="0" smtClean="0"/>
              <a:t>Consequences- reviewed during parent orientation night (4 steps I take before administrator is involved unless chronic misbehavior)</a:t>
            </a:r>
          </a:p>
          <a:p>
            <a:pPr>
              <a:buFontTx/>
              <a:buChar char="-"/>
            </a:pPr>
            <a:endParaRPr lang="en-US" dirty="0" smtClean="0"/>
          </a:p>
          <a:p>
            <a:pPr>
              <a:buFontTx/>
              <a:buChar char="-"/>
            </a:pPr>
            <a:r>
              <a:rPr lang="en-US" dirty="0" smtClean="0"/>
              <a:t>*For behavior reminders I will send a small note home that will let you know if there are any problems during class that you can discuss with your child. (Oops I had a bad day form)</a:t>
            </a:r>
            <a:endParaRPr lang="en-US" dirty="0"/>
          </a:p>
        </p:txBody>
      </p:sp>
      <p:sp>
        <p:nvSpPr>
          <p:cNvPr id="4" name="5-Point Star 3"/>
          <p:cNvSpPr/>
          <p:nvPr/>
        </p:nvSpPr>
        <p:spPr>
          <a:xfrm>
            <a:off x="4876800" y="30480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609600"/>
            <a:ext cx="6172200" cy="1371600"/>
          </a:xfrm>
        </p:spPr>
        <p:txBody>
          <a:bodyPr/>
          <a:lstStyle/>
          <a:p>
            <a:pPr algn="ctr"/>
            <a:r>
              <a:rPr lang="en-US" dirty="0" smtClean="0"/>
              <a:t>Contact Information</a:t>
            </a:r>
            <a:endParaRPr lang="en-US" dirty="0"/>
          </a:p>
        </p:txBody>
      </p:sp>
      <p:sp>
        <p:nvSpPr>
          <p:cNvPr id="3" name="Subtitle 2"/>
          <p:cNvSpPr>
            <a:spLocks noGrp="1"/>
          </p:cNvSpPr>
          <p:nvPr>
            <p:ph type="subTitle" idx="1"/>
          </p:nvPr>
        </p:nvSpPr>
        <p:spPr>
          <a:xfrm>
            <a:off x="2286000" y="2590800"/>
            <a:ext cx="6172200" cy="3784122"/>
          </a:xfrm>
          <a:solidFill>
            <a:schemeClr val="accent3">
              <a:lumMod val="40000"/>
              <a:lumOff val="60000"/>
            </a:schemeClr>
          </a:solidFill>
        </p:spPr>
        <p:txBody>
          <a:bodyPr/>
          <a:lstStyle/>
          <a:p>
            <a:r>
              <a:rPr lang="en-US" dirty="0" smtClean="0"/>
              <a:t>- Address: 4400 East Commerce Way, Suite 100, Sacramento, CA, 95834</a:t>
            </a:r>
          </a:p>
          <a:p>
            <a:endParaRPr lang="en-US" dirty="0" smtClean="0"/>
          </a:p>
          <a:p>
            <a:r>
              <a:rPr lang="en-US" dirty="0" smtClean="0"/>
              <a:t>Phone Number (Front desk)- 928-5316 </a:t>
            </a:r>
          </a:p>
          <a:p>
            <a:r>
              <a:rPr lang="en-US" dirty="0" smtClean="0"/>
              <a:t>*Can leave a message </a:t>
            </a:r>
          </a:p>
          <a:p>
            <a:endParaRPr lang="en-US" dirty="0" smtClean="0"/>
          </a:p>
          <a:p>
            <a:r>
              <a:rPr lang="en-US" dirty="0" smtClean="0"/>
              <a:t>- The best way to communicate with me is via email (I check at least 3 times a day)</a:t>
            </a:r>
            <a:endParaRPr lang="en-US" dirty="0"/>
          </a:p>
        </p:txBody>
      </p:sp>
      <p:sp>
        <p:nvSpPr>
          <p:cNvPr id="4" name="5-Point Star 3"/>
          <p:cNvSpPr/>
          <p:nvPr/>
        </p:nvSpPr>
        <p:spPr>
          <a:xfrm>
            <a:off x="4800600" y="45720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838200"/>
            <a:ext cx="6172200" cy="1295400"/>
          </a:xfrm>
        </p:spPr>
        <p:txBody>
          <a:bodyPr/>
          <a:lstStyle/>
          <a:p>
            <a:pPr algn="ctr"/>
            <a:r>
              <a:rPr lang="en-US" dirty="0" smtClean="0"/>
              <a:t>Daily Schedule </a:t>
            </a:r>
            <a:endParaRPr lang="en-US" dirty="0"/>
          </a:p>
        </p:txBody>
      </p:sp>
      <p:sp>
        <p:nvSpPr>
          <p:cNvPr id="3" name="Subtitle 2"/>
          <p:cNvSpPr>
            <a:spLocks noGrp="1"/>
          </p:cNvSpPr>
          <p:nvPr>
            <p:ph type="subTitle" idx="1"/>
          </p:nvPr>
        </p:nvSpPr>
        <p:spPr>
          <a:xfrm>
            <a:off x="2286000" y="2667000"/>
            <a:ext cx="6172200" cy="3707922"/>
          </a:xfrm>
        </p:spPr>
        <p:txBody>
          <a:bodyPr>
            <a:normAutofit lnSpcReduction="10000"/>
          </a:bodyPr>
          <a:lstStyle/>
          <a:p>
            <a:r>
              <a:rPr lang="en-US" dirty="0" smtClean="0"/>
              <a:t>-11:50am-11:55am- drop off</a:t>
            </a:r>
          </a:p>
          <a:p>
            <a:r>
              <a:rPr lang="en-US" dirty="0" smtClean="0"/>
              <a:t>12:00pm-12:30pm- carpet time, Hello, days of the week/months of the year</a:t>
            </a:r>
          </a:p>
          <a:p>
            <a:r>
              <a:rPr lang="en-US" dirty="0" smtClean="0"/>
              <a:t>12:35pm-1:50pm- stations time</a:t>
            </a:r>
          </a:p>
          <a:p>
            <a:r>
              <a:rPr lang="en-US" dirty="0" smtClean="0"/>
              <a:t>1:55pm-2:25pm- recess/snack</a:t>
            </a:r>
          </a:p>
          <a:p>
            <a:r>
              <a:rPr lang="en-US" dirty="0" smtClean="0"/>
              <a:t>2:30pm-2:45pm- story time at carpet</a:t>
            </a:r>
          </a:p>
          <a:p>
            <a:r>
              <a:rPr lang="en-US" dirty="0" smtClean="0"/>
              <a:t>2:45pm-3:15pm- activity/stations time </a:t>
            </a:r>
          </a:p>
          <a:p>
            <a:r>
              <a:rPr lang="en-US" dirty="0" smtClean="0"/>
              <a:t>3:15pm-gather back on carpet, review day, song, and what is coming up for the next day</a:t>
            </a:r>
          </a:p>
          <a:p>
            <a:r>
              <a:rPr lang="en-US" dirty="0" smtClean="0"/>
              <a:t>3:25pm- line up for dismissal</a:t>
            </a:r>
          </a:p>
          <a:p>
            <a:r>
              <a:rPr lang="en-US" dirty="0" smtClean="0"/>
              <a:t>* I had to change the snack/recess time due to overlap of Westlake. </a:t>
            </a:r>
          </a:p>
          <a:p>
            <a:endParaRPr lang="en-US" dirty="0"/>
          </a:p>
        </p:txBody>
      </p:sp>
      <p:sp>
        <p:nvSpPr>
          <p:cNvPr id="4" name="5-Point Star 3"/>
          <p:cNvSpPr/>
          <p:nvPr/>
        </p:nvSpPr>
        <p:spPr>
          <a:xfrm>
            <a:off x="4800600" y="53340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ustom 1">
      <a:dk1>
        <a:sysClr val="windowText" lastClr="000000"/>
      </a:dk1>
      <a:lt1>
        <a:sysClr val="window" lastClr="FFFFFF"/>
      </a:lt1>
      <a:dk2>
        <a:srgbClr val="575F6D"/>
      </a:dk2>
      <a:lt2>
        <a:srgbClr val="FFF39D"/>
      </a:lt2>
      <a:accent1>
        <a:srgbClr val="C00000"/>
      </a:accent1>
      <a:accent2>
        <a:srgbClr val="7598D9"/>
      </a:accent2>
      <a:accent3>
        <a:srgbClr val="B32C16"/>
      </a:accent3>
      <a:accent4>
        <a:srgbClr val="F5CD2D"/>
      </a:accent4>
      <a:accent5>
        <a:srgbClr val="AEBAD5"/>
      </a:accent5>
      <a:accent6>
        <a:srgbClr val="777C84"/>
      </a:accent6>
      <a:hlink>
        <a:srgbClr val="C00000"/>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190</TotalTime>
  <Words>1412</Words>
  <Application>Microsoft Office PowerPoint</Application>
  <PresentationFormat>On-screen Show (4:3)</PresentationFormat>
  <Paragraphs>131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Oriel</vt:lpstr>
      <vt:lpstr>Welcome to Back to School Night!</vt:lpstr>
      <vt:lpstr>Assessments</vt:lpstr>
      <vt:lpstr>Report Card</vt:lpstr>
      <vt:lpstr>Curriculum</vt:lpstr>
      <vt:lpstr>Classroom Celebrations</vt:lpstr>
      <vt:lpstr>Classroom Management</vt:lpstr>
      <vt:lpstr>Contd…</vt:lpstr>
      <vt:lpstr>Contact Information</vt:lpstr>
      <vt:lpstr>Daily Schedule </vt:lpstr>
      <vt:lpstr>Star Folders</vt:lpstr>
      <vt:lpstr>Lunch/Snack</vt:lpstr>
      <vt:lpstr>Parent Volunteers</vt:lpstr>
      <vt:lpstr>Star of the Week </vt:lpstr>
      <vt:lpstr>Weebly</vt:lpstr>
      <vt:lpstr>Surprise Box</vt:lpstr>
      <vt:lpstr>Weekly Newsletter</vt:lpstr>
      <vt:lpstr>Homework</vt:lpstr>
      <vt:lpstr>Questions/Comments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Back to School Night!</dc:title>
  <dc:creator>Judy B</dc:creator>
  <cp:lastModifiedBy>Anita</cp:lastModifiedBy>
  <cp:revision>39</cp:revision>
  <dcterms:created xsi:type="dcterms:W3CDTF">2011-08-25T02:23:03Z</dcterms:created>
  <dcterms:modified xsi:type="dcterms:W3CDTF">2011-08-25T23:29:31Z</dcterms:modified>
</cp:coreProperties>
</file>